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57" r:id="rId3"/>
    <p:sldId id="262" r:id="rId4"/>
    <p:sldId id="259" r:id="rId5"/>
    <p:sldId id="263" r:id="rId6"/>
    <p:sldId id="274" r:id="rId7"/>
    <p:sldId id="282" r:id="rId8"/>
    <p:sldId id="283" r:id="rId9"/>
    <p:sldId id="284" r:id="rId10"/>
    <p:sldId id="287" r:id="rId11"/>
    <p:sldId id="261" r:id="rId12"/>
    <p:sldId id="269" r:id="rId13"/>
    <p:sldId id="289" r:id="rId14"/>
    <p:sldId id="264" r:id="rId15"/>
    <p:sldId id="293" r:id="rId16"/>
    <p:sldId id="265" r:id="rId17"/>
    <p:sldId id="294" r:id="rId18"/>
    <p:sldId id="267" r:id="rId19"/>
    <p:sldId id="290" r:id="rId20"/>
    <p:sldId id="281" r:id="rId21"/>
    <p:sldId id="292" r:id="rId22"/>
    <p:sldId id="280" r:id="rId23"/>
    <p:sldId id="288" r:id="rId24"/>
    <p:sldId id="268" r:id="rId25"/>
    <p:sldId id="276" r:id="rId26"/>
    <p:sldId id="298" r:id="rId27"/>
    <p:sldId id="299" r:id="rId28"/>
    <p:sldId id="300" r:id="rId29"/>
    <p:sldId id="275" r:id="rId30"/>
    <p:sldId id="301" r:id="rId31"/>
    <p:sldId id="302" r:id="rId32"/>
    <p:sldId id="272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206"/>
    <p:restoredTop sz="96281"/>
  </p:normalViewPr>
  <p:slideViewPr>
    <p:cSldViewPr snapToGrid="0" snapToObjects="1">
      <p:cViewPr varScale="1">
        <p:scale>
          <a:sx n="52" d="100"/>
          <a:sy n="52" d="100"/>
        </p:scale>
        <p:origin x="61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665566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azılı Panoramik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 err="1"/>
              <a:t>ResIm</a:t>
            </a:r>
            <a:r>
              <a:rPr lang="tr-TR" dirty="0"/>
              <a:t> eklemek </a:t>
            </a:r>
            <a:r>
              <a:rPr lang="tr-TR" dirty="0" err="1"/>
              <a:t>IçIn</a:t>
            </a:r>
            <a:r>
              <a:rPr lang="tr-TR" dirty="0"/>
              <a:t> </a:t>
            </a:r>
            <a:r>
              <a:rPr lang="tr-TR" dirty="0" err="1"/>
              <a:t>sImgeye</a:t>
            </a:r>
            <a:r>
              <a:rPr lang="tr-TR" dirty="0"/>
              <a:t>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8757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aşlık ve Resim Yazıs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143894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sim Yazılı Alın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800985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İsim Kart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305709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ütu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51638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Resim Sütu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 err="1"/>
              <a:t>ResIm</a:t>
            </a:r>
            <a:r>
              <a:rPr lang="tr-TR" dirty="0"/>
              <a:t> eklemek </a:t>
            </a:r>
            <a:r>
              <a:rPr lang="tr-TR" dirty="0" err="1"/>
              <a:t>IçIn</a:t>
            </a:r>
            <a:r>
              <a:rPr lang="tr-TR" dirty="0"/>
              <a:t> </a:t>
            </a:r>
            <a:r>
              <a:rPr lang="tr-TR" dirty="0" err="1"/>
              <a:t>sImgeye</a:t>
            </a:r>
            <a:r>
              <a:rPr lang="tr-TR" dirty="0"/>
              <a:t> tıklayın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 err="1"/>
              <a:t>ResIm</a:t>
            </a:r>
            <a:r>
              <a:rPr lang="tr-TR" dirty="0"/>
              <a:t> eklemek </a:t>
            </a:r>
            <a:r>
              <a:rPr lang="tr-TR" dirty="0" err="1"/>
              <a:t>IçIn</a:t>
            </a:r>
            <a:r>
              <a:rPr lang="tr-TR" dirty="0"/>
              <a:t> </a:t>
            </a:r>
            <a:r>
              <a:rPr lang="tr-TR" dirty="0" err="1"/>
              <a:t>sImgeye</a:t>
            </a:r>
            <a:r>
              <a:rPr lang="tr-TR" dirty="0"/>
              <a:t> tıklayın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tr-TR" dirty="0" err="1"/>
              <a:t>ResIm</a:t>
            </a:r>
            <a:r>
              <a:rPr lang="tr-TR" dirty="0"/>
              <a:t> eklemek </a:t>
            </a:r>
            <a:r>
              <a:rPr lang="tr-TR" dirty="0" err="1"/>
              <a:t>IçIn</a:t>
            </a:r>
            <a:r>
              <a:rPr lang="tr-TR" dirty="0"/>
              <a:t> </a:t>
            </a:r>
            <a:r>
              <a:rPr lang="tr-TR" dirty="0" err="1"/>
              <a:t>sImgeye</a:t>
            </a:r>
            <a:r>
              <a:rPr lang="tr-TR" dirty="0"/>
              <a:t> tıklayın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309809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154612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161132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558898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188275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6338629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97574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50961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46369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9440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813639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tr-TR" dirty="0" err="1"/>
              <a:t>ResIm</a:t>
            </a:r>
            <a:r>
              <a:rPr lang="tr-TR" dirty="0"/>
              <a:t> eklemek </a:t>
            </a:r>
            <a:r>
              <a:rPr lang="tr-TR" dirty="0" err="1"/>
              <a:t>IçIn</a:t>
            </a:r>
            <a:r>
              <a:rPr lang="tr-TR" dirty="0"/>
              <a:t> </a:t>
            </a:r>
            <a:r>
              <a:rPr lang="tr-TR" dirty="0" err="1"/>
              <a:t>sImgeye</a:t>
            </a:r>
            <a:r>
              <a:rPr lang="tr-TR" dirty="0"/>
              <a:t>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023467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05B6B026-D3F9-D84A-9097-54333D884DFA}" type="datetimeFigureOut">
              <a:rPr lang="tr-TR" smtClean="0"/>
              <a:t>6.01.2022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BF9F09B9-BC9A-CD4D-8B6E-1B50BCA47ED1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50354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  <p:sldLayoutId id="2147483702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7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29.png"/><Relationship Id="rId4" Type="http://schemas.openxmlformats.org/officeDocument/2006/relationships/image" Target="../media/image1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5.jpe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43.png"/><Relationship Id="rId4" Type="http://schemas.openxmlformats.org/officeDocument/2006/relationships/image" Target="../media/image1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lidetodoc.com/5-blm-kompresrler-sikitirma-nasil-oluur-sktrma-akkan/" TargetMode="External"/><Relationship Id="rId5" Type="http://schemas.openxmlformats.org/officeDocument/2006/relationships/hyperlink" Target="https://www.sonmezkompresor.com/pistonlu-kompresor-nedir-calisma-prensibi/" TargetMode="External"/><Relationship Id="rId4" Type="http://schemas.openxmlformats.org/officeDocument/2006/relationships/hyperlink" Target="https://www.compressorworld.com/blog/air-compressors-and-how-they-work/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5" Type="http://schemas.openxmlformats.org/officeDocument/2006/relationships/image" Target="../media/image12.jpeg"/><Relationship Id="rId10" Type="http://schemas.openxmlformats.org/officeDocument/2006/relationships/image" Target="../media/image17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8.xml"/><Relationship Id="rId1" Type="http://schemas.openxmlformats.org/officeDocument/2006/relationships/video" Target="https://www.youtube.com/embed/vVsVAU0ub80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0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A3898D4-AA54-2143-BEF7-001CB22B52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6428" y="1063105"/>
            <a:ext cx="10298612" cy="1389836"/>
          </a:xfrm>
        </p:spPr>
        <p:txBody>
          <a:bodyPr/>
          <a:lstStyle/>
          <a:p>
            <a: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MECH203 TERM PROJECT</a:t>
            </a:r>
            <a:b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Aır</a:t>
            </a:r>
            <a:r>
              <a:rPr lang="tr-TR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tr-TR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Compressor</a:t>
            </a:r>
            <a:endParaRPr lang="tr-TR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Alt Başlık 2">
            <a:extLst>
              <a:ext uri="{FF2B5EF4-FFF2-40B4-BE49-F238E27FC236}">
                <a16:creationId xmlns:a16="http://schemas.microsoft.com/office/drawing/2014/main" id="{2DBE1027-D569-6446-9200-A4FB7FE00E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8634" y="2926080"/>
            <a:ext cx="3695446" cy="3276030"/>
          </a:xfrm>
        </p:spPr>
        <p:txBody>
          <a:bodyPr>
            <a:normAutofit fontScale="92500" lnSpcReduction="20000"/>
          </a:bodyPr>
          <a:lstStyle/>
          <a:p>
            <a:r>
              <a:rPr lang="tr-TR" sz="2800" dirty="0"/>
              <a:t>Ahmet Mete Coşkun</a:t>
            </a:r>
          </a:p>
          <a:p>
            <a:r>
              <a:rPr lang="tr-TR" sz="2800" dirty="0" err="1"/>
              <a:t>EmIr</a:t>
            </a:r>
            <a:r>
              <a:rPr lang="tr-TR" sz="2800" dirty="0"/>
              <a:t> Kaan Sonay</a:t>
            </a:r>
          </a:p>
          <a:p>
            <a:r>
              <a:rPr lang="tr-TR" sz="2800" dirty="0" err="1"/>
              <a:t>ErkIn</a:t>
            </a:r>
            <a:r>
              <a:rPr lang="tr-TR" sz="2800" dirty="0"/>
              <a:t> Püren</a:t>
            </a:r>
          </a:p>
          <a:p>
            <a:r>
              <a:rPr lang="tr-TR" sz="2800" dirty="0" err="1"/>
              <a:t>HIkmet</a:t>
            </a:r>
            <a:r>
              <a:rPr lang="tr-TR" sz="2800" dirty="0"/>
              <a:t> Batuhan Balkı</a:t>
            </a:r>
          </a:p>
          <a:p>
            <a:r>
              <a:rPr lang="tr-TR" sz="2800" dirty="0"/>
              <a:t>Mert Ayhan </a:t>
            </a:r>
            <a:r>
              <a:rPr lang="tr-TR" sz="2800" dirty="0" err="1"/>
              <a:t>Tandoğdu</a:t>
            </a:r>
            <a:endParaRPr lang="tr-TR" sz="2800" dirty="0"/>
          </a:p>
          <a:p>
            <a:r>
              <a:rPr lang="tr-TR" sz="2800" dirty="0"/>
              <a:t>TA: </a:t>
            </a:r>
            <a:r>
              <a:rPr lang="tr-TR" sz="2800" dirty="0" err="1"/>
              <a:t>bERKAY</a:t>
            </a:r>
            <a:r>
              <a:rPr lang="tr-TR" sz="2800" dirty="0"/>
              <a:t> DEMIRYÜLEK</a:t>
            </a:r>
          </a:p>
        </p:txBody>
      </p:sp>
      <p:pic>
        <p:nvPicPr>
          <p:cNvPr id="6" name="Picture 5" descr="A picture containing text, appliance&#10;&#10;Description automatically generated">
            <a:extLst>
              <a:ext uri="{FF2B5EF4-FFF2-40B4-BE49-F238E27FC236}">
                <a16:creationId xmlns:a16="http://schemas.microsoft.com/office/drawing/2014/main" id="{A070094B-8669-463B-BF55-72FA655EBD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78157"/>
            <a:ext cx="4762500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9461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155C6E-91BF-431D-9052-685726DFE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29B92EA-70A3-4CD0-A35F-D144D7F0F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B830BB8A-04C0-44AA-B14E-4E0AF92A13B5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2737944" y="479641"/>
            <a:ext cx="6716111" cy="5897461"/>
          </a:xfrm>
        </p:spPr>
      </p:pic>
    </p:spTree>
    <p:extLst>
      <p:ext uri="{BB962C8B-B14F-4D97-AF65-F5344CB8AC3E}">
        <p14:creationId xmlns:p14="http://schemas.microsoft.com/office/powerpoint/2010/main" val="3341043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3F012C5-2940-4F3E-BB5E-B8B2C9E829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1999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37C977-E7E3-44AC-AEC8-2E2764190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013876" cy="6858000"/>
          </a:xfrm>
          <a:prstGeom prst="rect">
            <a:avLst/>
          </a:prstGeom>
          <a:ln>
            <a:noFill/>
          </a:ln>
          <a:effectLst>
            <a:outerShdw blurRad="88900" dist="254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70DF37D-86A3-45DB-B1C1-580462D4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037" b="73004"/>
          <a:stretch/>
        </p:blipFill>
        <p:spPr>
          <a:xfrm>
            <a:off x="1" y="-2"/>
            <a:ext cx="3321978" cy="2196792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A411A49-8C66-C346-BEAD-4CBB2CA51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678" y="1098394"/>
            <a:ext cx="2732249" cy="1817139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pPr algn="r"/>
            <a:r>
              <a:rPr lang="tr-TR" sz="19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DIFFICULTIES THAT WE FACED</a:t>
            </a:r>
          </a:p>
        </p:txBody>
      </p:sp>
      <p:sp>
        <p:nvSpPr>
          <p:cNvPr id="16" name="İçerik Yer Tutucusu 2">
            <a:extLst>
              <a:ext uri="{FF2B5EF4-FFF2-40B4-BE49-F238E27FC236}">
                <a16:creationId xmlns:a16="http://schemas.microsoft.com/office/drawing/2014/main" id="{DEEB9171-E282-9B45-8FFC-8892D81A5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704" y="879958"/>
            <a:ext cx="6248400" cy="3968489"/>
          </a:xfrm>
        </p:spPr>
        <p:txBody>
          <a:bodyPr anchor="ctr">
            <a:normAutofit lnSpcReduction="10000"/>
          </a:bodyPr>
          <a:lstStyle/>
          <a:p>
            <a:r>
              <a:rPr lang="tr-TR" sz="1800" dirty="0" err="1"/>
              <a:t>SInce</a:t>
            </a:r>
            <a:r>
              <a:rPr lang="tr-TR" sz="1800" dirty="0"/>
              <a:t> </a:t>
            </a:r>
            <a:r>
              <a:rPr lang="tr-TR" sz="1800" dirty="0" err="1"/>
              <a:t>the</a:t>
            </a:r>
            <a:r>
              <a:rPr lang="tr-TR" sz="1800" dirty="0"/>
              <a:t> </a:t>
            </a:r>
            <a:r>
              <a:rPr lang="tr-TR" sz="1800" dirty="0" err="1"/>
              <a:t>aIr</a:t>
            </a:r>
            <a:r>
              <a:rPr lang="tr-TR" sz="1800" dirty="0"/>
              <a:t> </a:t>
            </a:r>
            <a:r>
              <a:rPr lang="tr-TR" sz="1800" dirty="0" err="1"/>
              <a:t>compressor</a:t>
            </a:r>
            <a:r>
              <a:rPr lang="tr-TR" sz="1800" dirty="0"/>
              <a:t> </a:t>
            </a:r>
            <a:r>
              <a:rPr lang="tr-TR" sz="1800" dirty="0" err="1"/>
              <a:t>we</a:t>
            </a:r>
            <a:r>
              <a:rPr lang="tr-TR" sz="1800" dirty="0"/>
              <a:t> </a:t>
            </a:r>
            <a:r>
              <a:rPr lang="tr-TR" sz="1800" dirty="0" err="1"/>
              <a:t>used</a:t>
            </a:r>
            <a:r>
              <a:rPr lang="tr-TR" sz="1800" dirty="0"/>
              <a:t> </a:t>
            </a:r>
            <a:r>
              <a:rPr lang="tr-TR" sz="1800" dirty="0" err="1"/>
              <a:t>was</a:t>
            </a:r>
            <a:r>
              <a:rPr lang="tr-TR" sz="1800" dirty="0"/>
              <a:t> </a:t>
            </a:r>
            <a:r>
              <a:rPr lang="tr-TR" sz="1800" dirty="0" err="1"/>
              <a:t>second</a:t>
            </a:r>
            <a:r>
              <a:rPr lang="tr-TR" sz="1800" dirty="0"/>
              <a:t> </a:t>
            </a:r>
            <a:r>
              <a:rPr lang="tr-TR" sz="1800" dirty="0" err="1"/>
              <a:t>hand</a:t>
            </a:r>
            <a:r>
              <a:rPr lang="tr-TR" sz="1800" dirty="0"/>
              <a:t>, </a:t>
            </a:r>
            <a:r>
              <a:rPr lang="tr-TR" sz="1800" dirty="0" err="1"/>
              <a:t>some</a:t>
            </a:r>
            <a:r>
              <a:rPr lang="tr-TR" sz="1800" dirty="0"/>
              <a:t> </a:t>
            </a:r>
            <a:r>
              <a:rPr lang="tr-TR" sz="1800" dirty="0" err="1"/>
              <a:t>parts</a:t>
            </a:r>
            <a:r>
              <a:rPr lang="tr-TR" sz="1800" dirty="0"/>
              <a:t> </a:t>
            </a:r>
            <a:r>
              <a:rPr lang="tr-TR" sz="1800" dirty="0" err="1"/>
              <a:t>were</a:t>
            </a:r>
            <a:r>
              <a:rPr lang="tr-TR" sz="1800" dirty="0"/>
              <a:t> </a:t>
            </a:r>
            <a:r>
              <a:rPr lang="tr-TR" sz="1800" dirty="0" err="1"/>
              <a:t>rusty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stuck</a:t>
            </a:r>
            <a:r>
              <a:rPr lang="tr-TR" sz="1800" dirty="0"/>
              <a:t>, </a:t>
            </a:r>
            <a:r>
              <a:rPr lang="tr-TR" sz="1800" dirty="0" err="1"/>
              <a:t>so</a:t>
            </a:r>
            <a:r>
              <a:rPr lang="tr-TR" sz="1800" dirty="0"/>
              <a:t> </a:t>
            </a:r>
            <a:r>
              <a:rPr lang="tr-TR" sz="1800" dirty="0" err="1"/>
              <a:t>we</a:t>
            </a:r>
            <a:r>
              <a:rPr lang="tr-TR" sz="1800" dirty="0"/>
              <a:t> had a</a:t>
            </a:r>
            <a:r>
              <a:rPr lang="tr-TR" sz="1800" dirty="0">
                <a:solidFill>
                  <a:schemeClr val="dk1"/>
                </a:solidFill>
                <a:latin typeface="Twentieth Century"/>
                <a:sym typeface="Twentieth Century"/>
              </a:rPr>
              <a:t> </a:t>
            </a:r>
            <a:r>
              <a:rPr lang="tr-TR" sz="1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dIffIculty</a:t>
            </a:r>
            <a:r>
              <a:rPr lang="tr-TR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In</a:t>
            </a:r>
            <a:r>
              <a:rPr lang="tr-TR" sz="18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r>
              <a:rPr lang="tr-TR" sz="1800" dirty="0" err="1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dIsassemblIng</a:t>
            </a:r>
            <a:r>
              <a:rPr lang="tr-TR" sz="1800" dirty="0"/>
              <a:t> </a:t>
            </a:r>
            <a:r>
              <a:rPr lang="tr-TR" sz="1800" dirty="0" err="1"/>
              <a:t>It</a:t>
            </a:r>
            <a:r>
              <a:rPr lang="tr-TR" sz="1800" dirty="0"/>
              <a:t>.</a:t>
            </a:r>
          </a:p>
          <a:p>
            <a:r>
              <a:rPr lang="tr-TR" sz="1800" dirty="0" err="1"/>
              <a:t>Some</a:t>
            </a:r>
            <a:r>
              <a:rPr lang="tr-TR" sz="1800" dirty="0"/>
              <a:t> </a:t>
            </a:r>
            <a:r>
              <a:rPr lang="tr-TR" sz="1800" dirty="0" err="1"/>
              <a:t>pIeces</a:t>
            </a:r>
            <a:r>
              <a:rPr lang="tr-TR" sz="1800" dirty="0"/>
              <a:t> </a:t>
            </a:r>
            <a:r>
              <a:rPr lang="tr-TR" sz="1800" dirty="0" err="1"/>
              <a:t>were</a:t>
            </a:r>
            <a:r>
              <a:rPr lang="tr-TR" sz="1800" dirty="0"/>
              <a:t> </a:t>
            </a:r>
            <a:r>
              <a:rPr lang="tr-TR" sz="1800" dirty="0" err="1"/>
              <a:t>too</a:t>
            </a:r>
            <a:r>
              <a:rPr lang="tr-TR" sz="1800" dirty="0"/>
              <a:t> </a:t>
            </a:r>
            <a:r>
              <a:rPr lang="tr-TR" sz="1800" dirty="0" err="1"/>
              <a:t>small</a:t>
            </a:r>
            <a:r>
              <a:rPr lang="tr-TR" sz="1800" dirty="0"/>
              <a:t> </a:t>
            </a:r>
            <a:r>
              <a:rPr lang="tr-TR" sz="1800" dirty="0" err="1"/>
              <a:t>to</a:t>
            </a:r>
            <a:r>
              <a:rPr lang="tr-TR" sz="1800" dirty="0"/>
              <a:t> </a:t>
            </a:r>
            <a:r>
              <a:rPr lang="tr-TR" sz="1800" dirty="0" err="1"/>
              <a:t>measure</a:t>
            </a:r>
            <a:r>
              <a:rPr lang="tr-TR" sz="1800" dirty="0"/>
              <a:t> </a:t>
            </a:r>
            <a:r>
              <a:rPr lang="tr-TR" sz="1800" dirty="0" err="1"/>
              <a:t>wIth</a:t>
            </a:r>
            <a:r>
              <a:rPr lang="tr-TR" sz="1800" dirty="0"/>
              <a:t> a </a:t>
            </a:r>
            <a:r>
              <a:rPr lang="tr-TR" sz="1800" dirty="0" err="1"/>
              <a:t>calIper</a:t>
            </a:r>
            <a:r>
              <a:rPr lang="tr-TR" sz="1800" dirty="0"/>
              <a:t>.</a:t>
            </a:r>
          </a:p>
          <a:p>
            <a:r>
              <a:rPr lang="tr-TR" sz="1800" dirty="0" err="1"/>
              <a:t>We</a:t>
            </a:r>
            <a:r>
              <a:rPr lang="tr-TR" sz="1800" dirty="0"/>
              <a:t> </a:t>
            </a:r>
            <a:r>
              <a:rPr lang="tr-TR" sz="1800" dirty="0" err="1"/>
              <a:t>trIed</a:t>
            </a:r>
            <a:r>
              <a:rPr lang="tr-TR" sz="1800" dirty="0"/>
              <a:t> </a:t>
            </a:r>
            <a:r>
              <a:rPr lang="tr-TR" sz="1800" dirty="0" err="1"/>
              <a:t>to</a:t>
            </a:r>
            <a:r>
              <a:rPr lang="tr-TR" sz="1800" dirty="0"/>
              <a:t> </a:t>
            </a:r>
            <a:r>
              <a:rPr lang="tr-TR" sz="1800" dirty="0" err="1"/>
              <a:t>communIcate</a:t>
            </a:r>
            <a:r>
              <a:rPr lang="tr-TR" sz="1800" dirty="0"/>
              <a:t> </a:t>
            </a:r>
            <a:r>
              <a:rPr lang="tr-TR" sz="1800" dirty="0" err="1"/>
              <a:t>vIa</a:t>
            </a:r>
            <a:r>
              <a:rPr lang="tr-TR" sz="1800" dirty="0"/>
              <a:t> </a:t>
            </a:r>
            <a:r>
              <a:rPr lang="tr-TR" sz="1800" dirty="0" err="1"/>
              <a:t>Zoom</a:t>
            </a:r>
            <a:r>
              <a:rPr lang="tr-TR" sz="1800" dirty="0"/>
              <a:t> as </a:t>
            </a:r>
            <a:r>
              <a:rPr lang="tr-TR" sz="1800" dirty="0" err="1"/>
              <a:t>we</a:t>
            </a:r>
            <a:r>
              <a:rPr lang="tr-TR" sz="1800" dirty="0"/>
              <a:t> </a:t>
            </a:r>
            <a:r>
              <a:rPr lang="tr-TR" sz="1800" dirty="0" err="1"/>
              <a:t>were</a:t>
            </a:r>
            <a:r>
              <a:rPr lang="tr-TR" sz="1800" dirty="0"/>
              <a:t> apart </a:t>
            </a:r>
            <a:r>
              <a:rPr lang="tr-TR" sz="1800" dirty="0" err="1"/>
              <a:t>durIng</a:t>
            </a:r>
            <a:r>
              <a:rPr lang="tr-TR" sz="1800" dirty="0"/>
              <a:t> </a:t>
            </a:r>
            <a:r>
              <a:rPr lang="tr-TR" sz="1800" dirty="0" err="1"/>
              <a:t>the</a:t>
            </a:r>
            <a:r>
              <a:rPr lang="tr-TR" sz="1800" dirty="0"/>
              <a:t> </a:t>
            </a:r>
            <a:r>
              <a:rPr lang="tr-TR" sz="1800" dirty="0" err="1"/>
              <a:t>assembly</a:t>
            </a:r>
            <a:r>
              <a:rPr lang="tr-TR" sz="1800" dirty="0"/>
              <a:t> </a:t>
            </a:r>
            <a:r>
              <a:rPr lang="tr-TR" sz="1800" dirty="0" err="1"/>
              <a:t>and</a:t>
            </a:r>
            <a:r>
              <a:rPr lang="tr-TR" sz="1800" dirty="0"/>
              <a:t> </a:t>
            </a:r>
            <a:r>
              <a:rPr lang="tr-TR" sz="1800" dirty="0" err="1"/>
              <a:t>dIsassembly</a:t>
            </a:r>
            <a:r>
              <a:rPr lang="tr-TR" sz="1800" dirty="0"/>
              <a:t>.</a:t>
            </a:r>
          </a:p>
          <a:p>
            <a:r>
              <a:rPr lang="tr-TR" sz="1800" dirty="0"/>
              <a:t>We had some problems because </a:t>
            </a:r>
            <a:r>
              <a:rPr lang="en-US" sz="1800" dirty="0"/>
              <a:t>one of our </a:t>
            </a:r>
            <a:r>
              <a:rPr lang="tr-TR" sz="1800" dirty="0" err="1"/>
              <a:t>frIen</a:t>
            </a:r>
            <a:r>
              <a:rPr lang="en-US" sz="1800" dirty="0"/>
              <a:t>ds</a:t>
            </a:r>
            <a:r>
              <a:rPr lang="tr-TR" sz="1800" dirty="0"/>
              <a:t> left the group</a:t>
            </a:r>
            <a:r>
              <a:rPr lang="en-US" sz="1800" dirty="0"/>
              <a:t> and she </a:t>
            </a:r>
            <a:r>
              <a:rPr lang="en-US" sz="1800" dirty="0" err="1"/>
              <a:t>dId</a:t>
            </a:r>
            <a:r>
              <a:rPr lang="en-US" sz="1800" dirty="0"/>
              <a:t> It In the last </a:t>
            </a:r>
            <a:r>
              <a:rPr lang="en-US" sz="1800" dirty="0" err="1"/>
              <a:t>mInute</a:t>
            </a:r>
            <a:r>
              <a:rPr lang="en-US" sz="1800" dirty="0"/>
              <a:t>. Some of the components were not </a:t>
            </a:r>
            <a:r>
              <a:rPr lang="en-US" sz="1800" dirty="0" err="1"/>
              <a:t>gIven</a:t>
            </a:r>
            <a:r>
              <a:rPr lang="en-US" sz="1800" dirty="0"/>
              <a:t> back by her so we lost some </a:t>
            </a:r>
            <a:r>
              <a:rPr lang="en-US" sz="1800" dirty="0" err="1"/>
              <a:t>tIme</a:t>
            </a:r>
            <a:r>
              <a:rPr lang="en-US" sz="1800" dirty="0"/>
              <a:t> </a:t>
            </a:r>
            <a:r>
              <a:rPr lang="en-US" sz="1800" dirty="0" err="1"/>
              <a:t>whIle</a:t>
            </a:r>
            <a:r>
              <a:rPr lang="en-US" sz="1800" dirty="0"/>
              <a:t> </a:t>
            </a:r>
            <a:r>
              <a:rPr lang="en-US" sz="1800" dirty="0" err="1"/>
              <a:t>tryIng</a:t>
            </a:r>
            <a:r>
              <a:rPr lang="en-US" sz="1800" dirty="0"/>
              <a:t> to replace the parts</a:t>
            </a:r>
            <a:endParaRPr lang="tr-TR" sz="1800" dirty="0"/>
          </a:p>
          <a:p>
            <a:endParaRPr lang="tr-TR" sz="1800" dirty="0"/>
          </a:p>
        </p:txBody>
      </p:sp>
    </p:spTree>
    <p:extLst>
      <p:ext uri="{BB962C8B-B14F-4D97-AF65-F5344CB8AC3E}">
        <p14:creationId xmlns:p14="http://schemas.microsoft.com/office/powerpoint/2010/main" val="3685328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5" name="Picture 74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176" name="Rectangle 76">
            <a:extLst>
              <a:ext uri="{FF2B5EF4-FFF2-40B4-BE49-F238E27FC236}">
                <a16:creationId xmlns:a16="http://schemas.microsoft.com/office/drawing/2014/main" id="{E0CE3B82-2663-428D-B8FC-6D7F0F8078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7" name="Picture 2">
            <a:extLst>
              <a:ext uri="{FF2B5EF4-FFF2-40B4-BE49-F238E27FC236}">
                <a16:creationId xmlns:a16="http://schemas.microsoft.com/office/drawing/2014/main" id="{9964AE96-0DA1-4E62-9E86-854C3A049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78" name="Rounded Rectangle 13">
            <a:extLst>
              <a:ext uri="{FF2B5EF4-FFF2-40B4-BE49-F238E27FC236}">
                <a16:creationId xmlns:a16="http://schemas.microsoft.com/office/drawing/2014/main" id="{98C3B650-744C-4B8E-B324-CCA30E5EA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74" y="550655"/>
            <a:ext cx="10364452" cy="3690466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9D7A1B0B-4D5D-A944-96A1-F3520234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01748" y="715246"/>
            <a:ext cx="1890721" cy="3361283"/>
          </a:xfrm>
          <a:prstGeom prst="roundRect">
            <a:avLst>
              <a:gd name="adj" fmla="val 5301"/>
            </a:avLst>
          </a:prstGeom>
          <a:noFill/>
          <a:ln w="825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hape&#10;&#10;Description automatically generated">
            <a:extLst>
              <a:ext uri="{FF2B5EF4-FFF2-40B4-BE49-F238E27FC236}">
                <a16:creationId xmlns:a16="http://schemas.microsoft.com/office/drawing/2014/main" id="{A0B9D6F8-E64F-7446-9785-BA4421EADE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6" r="3859"/>
          <a:stretch/>
        </p:blipFill>
        <p:spPr bwMode="auto">
          <a:xfrm>
            <a:off x="6270718" y="1129553"/>
            <a:ext cx="4567612" cy="2946976"/>
          </a:xfrm>
          <a:prstGeom prst="roundRect">
            <a:avLst>
              <a:gd name="adj" fmla="val 5301"/>
            </a:avLst>
          </a:prstGeom>
          <a:noFill/>
          <a:ln w="825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9" name="Picture 82">
            <a:extLst>
              <a:ext uri="{FF2B5EF4-FFF2-40B4-BE49-F238E27FC236}">
                <a16:creationId xmlns:a16="http://schemas.microsoft.com/office/drawing/2014/main" id="{69FA16B7-51FC-4F20-9D0C-6627A7891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7180" name="Picture 84">
            <a:extLst>
              <a:ext uri="{FF2B5EF4-FFF2-40B4-BE49-F238E27FC236}">
                <a16:creationId xmlns:a16="http://schemas.microsoft.com/office/drawing/2014/main" id="{C7F0028E-50BA-4248-806E-A0C83A0E99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31AA5285-3F17-F54E-8739-38FD4B6A3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781" y="4405712"/>
            <a:ext cx="10916365" cy="79758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MODEL BY: EMİR KAAN SONAY</a:t>
            </a:r>
          </a:p>
        </p:txBody>
      </p:sp>
    </p:spTree>
    <p:extLst>
      <p:ext uri="{BB962C8B-B14F-4D97-AF65-F5344CB8AC3E}">
        <p14:creationId xmlns:p14="http://schemas.microsoft.com/office/powerpoint/2010/main" val="38438521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Resim 5">
            <a:extLst>
              <a:ext uri="{FF2B5EF4-FFF2-40B4-BE49-F238E27FC236}">
                <a16:creationId xmlns:a16="http://schemas.microsoft.com/office/drawing/2014/main" id="{D6911537-E873-B84B-B7CB-E9CB368462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59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685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AE94ADDC-FBCA-4838-8D97-4B0770AF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" name="Picture 2">
            <a:extLst>
              <a:ext uri="{FF2B5EF4-FFF2-40B4-BE49-F238E27FC236}">
                <a16:creationId xmlns:a16="http://schemas.microsoft.com/office/drawing/2014/main" id="{EDB06F6B-6027-4B19-829E-EEDE917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 picture containing ground, shoes&#10;&#10;Description automatically generated">
            <a:extLst>
              <a:ext uri="{FF2B5EF4-FFF2-40B4-BE49-F238E27FC236}">
                <a16:creationId xmlns:a16="http://schemas.microsoft.com/office/drawing/2014/main" id="{1B37F73F-38DA-5A4F-B387-586452EB98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24051" y="957486"/>
            <a:ext cx="1847998" cy="3285330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5183F78-3720-7B45-AB6C-79637656B8E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42" b="13337"/>
          <a:stretch/>
        </p:blipFill>
        <p:spPr bwMode="auto">
          <a:xfrm>
            <a:off x="6445334" y="1425388"/>
            <a:ext cx="4643577" cy="2379262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F0CA11D6-C4F1-476E-8455-2C26DEDE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147" name="Picture 146">
            <a:extLst>
              <a:ext uri="{FF2B5EF4-FFF2-40B4-BE49-F238E27FC236}">
                <a16:creationId xmlns:a16="http://schemas.microsoft.com/office/drawing/2014/main" id="{90717727-6E80-4D56-AF23-9E0AE1D5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2E111F4-C424-9B44-9A9D-0621140B02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MODEL BY: HIKMET BATUHAN BALKI</a:t>
            </a:r>
          </a:p>
        </p:txBody>
      </p:sp>
    </p:spTree>
    <p:extLst>
      <p:ext uri="{BB962C8B-B14F-4D97-AF65-F5344CB8AC3E}">
        <p14:creationId xmlns:p14="http://schemas.microsoft.com/office/powerpoint/2010/main" val="3865192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90091D98-1007-42AF-9A09-705418B8C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007" y="434049"/>
            <a:ext cx="9064724" cy="5989902"/>
          </a:xfrm>
        </p:spPr>
      </p:pic>
    </p:spTree>
    <p:extLst>
      <p:ext uri="{BB962C8B-B14F-4D97-AF65-F5344CB8AC3E}">
        <p14:creationId xmlns:p14="http://schemas.microsoft.com/office/powerpoint/2010/main" val="7343585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2">
            <a:extLst>
              <a:ext uri="{FF2B5EF4-FFF2-40B4-BE49-F238E27FC236}">
                <a16:creationId xmlns:a16="http://schemas.microsoft.com/office/drawing/2014/main" id="{F1168660-E713-4688-8E63-A114BED4A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56847E33-9CB4-4B4F-92C5-07746313F4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47" name="Rectangle 146">
            <a:extLst>
              <a:ext uri="{FF2B5EF4-FFF2-40B4-BE49-F238E27FC236}">
                <a16:creationId xmlns:a16="http://schemas.microsoft.com/office/drawing/2014/main" id="{CA7DF5B6-815F-4F98-BBC5-E9315D2AB1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9" name="Picture 2">
            <a:extLst>
              <a:ext uri="{FF2B5EF4-FFF2-40B4-BE49-F238E27FC236}">
                <a16:creationId xmlns:a16="http://schemas.microsoft.com/office/drawing/2014/main" id="{DCD00DEA-E0D1-49F3-BA1C-1DBF5C852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Icon&#10;&#10;Description automatically generated">
            <a:extLst>
              <a:ext uri="{FF2B5EF4-FFF2-40B4-BE49-F238E27FC236}">
                <a16:creationId xmlns:a16="http://schemas.microsoft.com/office/drawing/2014/main" id="{BFDB5160-C678-9D44-BE45-41A7B45253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2" t="13498" r="23835" b="-2"/>
          <a:stretch/>
        </p:blipFill>
        <p:spPr bwMode="auto">
          <a:xfrm>
            <a:off x="2060370" y="1181830"/>
            <a:ext cx="3207417" cy="2848049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 picture containing gear, dirty&#10;&#10;Description automatically generated">
            <a:extLst>
              <a:ext uri="{FF2B5EF4-FFF2-40B4-BE49-F238E27FC236}">
                <a16:creationId xmlns:a16="http://schemas.microsoft.com/office/drawing/2014/main" id="{F8907D3D-9892-C94D-AD3F-94A64599FB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9" r="-1" b="31468"/>
          <a:stretch/>
        </p:blipFill>
        <p:spPr bwMode="auto">
          <a:xfrm>
            <a:off x="6250679" y="737404"/>
            <a:ext cx="3207417" cy="3292475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15687BC8-7469-4471-BC62-71D886540A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98BC1B6B-E535-DE4B-AD1C-97D8B8E8D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3909806"/>
            <a:ext cx="8689976" cy="13458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MODEL BY: HIKMET BATUHAN BALKI</a:t>
            </a:r>
          </a:p>
        </p:txBody>
      </p:sp>
    </p:spTree>
    <p:extLst>
      <p:ext uri="{BB962C8B-B14F-4D97-AF65-F5344CB8AC3E}">
        <p14:creationId xmlns:p14="http://schemas.microsoft.com/office/powerpoint/2010/main" val="1581170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16EB69AC-2C50-4E9A-BB54-D6B35C45A0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2840" y="462455"/>
            <a:ext cx="8023794" cy="5885793"/>
          </a:xfrm>
        </p:spPr>
      </p:pic>
    </p:spTree>
    <p:extLst>
      <p:ext uri="{BB962C8B-B14F-4D97-AF65-F5344CB8AC3E}">
        <p14:creationId xmlns:p14="http://schemas.microsoft.com/office/powerpoint/2010/main" val="24997259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4B0BCC06-49B5-41A2-BE06-72CD501627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DA5EE1A8-1853-47FD-B2AF-F9B30F6437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 picture containing indoor, wooden&#10;&#10;Description automatically generated">
            <a:extLst>
              <a:ext uri="{FF2B5EF4-FFF2-40B4-BE49-F238E27FC236}">
                <a16:creationId xmlns:a16="http://schemas.microsoft.com/office/drawing/2014/main" id="{9BCF982C-FEAC-A640-A4FD-3C60DBBFE5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85" r="-2" b="767"/>
          <a:stretch/>
        </p:blipFill>
        <p:spPr bwMode="auto">
          <a:xfrm>
            <a:off x="643466" y="1312007"/>
            <a:ext cx="3372876" cy="4242903"/>
          </a:xfrm>
          <a:prstGeom prst="roundRect">
            <a:avLst>
              <a:gd name="adj" fmla="val 298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12E217D7-7C17-0347-ACF1-457C7E0CEF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3" t="11503" r="37686" b="2"/>
          <a:stretch/>
        </p:blipFill>
        <p:spPr bwMode="auto">
          <a:xfrm>
            <a:off x="4180067" y="1640541"/>
            <a:ext cx="3372877" cy="3931108"/>
          </a:xfrm>
          <a:prstGeom prst="roundRect">
            <a:avLst>
              <a:gd name="adj" fmla="val 298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6B08740F-F74B-4D7C-A4BC-B980C99F7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2F46D5E-E4A3-2448-8FF3-2AE7F926A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r>
              <a:rPr lang="tr-TR" dirty="0"/>
              <a:t>MODEL BY: AHMET METE COŞKUN</a:t>
            </a:r>
          </a:p>
        </p:txBody>
      </p:sp>
    </p:spTree>
    <p:extLst>
      <p:ext uri="{BB962C8B-B14F-4D97-AF65-F5344CB8AC3E}">
        <p14:creationId xmlns:p14="http://schemas.microsoft.com/office/powerpoint/2010/main" val="12927316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7E607C4-A0A1-44FA-981D-EA3B81396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Resim 4">
            <a:extLst>
              <a:ext uri="{FF2B5EF4-FFF2-40B4-BE49-F238E27FC236}">
                <a16:creationId xmlns:a16="http://schemas.microsoft.com/office/drawing/2014/main" id="{BC57A62B-66E4-3D49-8B2D-67948F9DB0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7228" y="643466"/>
            <a:ext cx="837754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341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446F2B05-D14A-46C1-B94D-81BAFA34C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What&amp;#39;s a two-stage air compressor? | Wood">
            <a:extLst>
              <a:ext uri="{FF2B5EF4-FFF2-40B4-BE49-F238E27FC236}">
                <a16:creationId xmlns:a16="http://schemas.microsoft.com/office/drawing/2014/main" id="{D1928654-C353-B943-970E-D1CF4277F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70941" y="1056414"/>
            <a:ext cx="3617738" cy="2469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72">
            <a:extLst>
              <a:ext uri="{FF2B5EF4-FFF2-40B4-BE49-F238E27FC236}">
                <a16:creationId xmlns:a16="http://schemas.microsoft.com/office/drawing/2014/main" id="{DC21F734-A85A-4FEA-8CB8-6C72B819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36A2C60E-45A7-8249-87C2-994329A83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065" y="2367092"/>
            <a:ext cx="5855415" cy="3847444"/>
          </a:xfrm>
        </p:spPr>
        <p:txBody>
          <a:bodyPr>
            <a:normAutofit/>
          </a:bodyPr>
          <a:lstStyle/>
          <a:p>
            <a:r>
              <a:rPr lang="en-GB" dirty="0" err="1"/>
              <a:t>AIr</a:t>
            </a:r>
            <a:r>
              <a:rPr lang="en-GB" dirty="0"/>
              <a:t> compressors are </a:t>
            </a:r>
            <a:r>
              <a:rPr lang="en-GB" dirty="0" err="1"/>
              <a:t>machInes</a:t>
            </a:r>
            <a:r>
              <a:rPr lang="en-GB" dirty="0"/>
              <a:t> that store the </a:t>
            </a:r>
            <a:r>
              <a:rPr lang="en-GB" dirty="0" err="1"/>
              <a:t>outsIde</a:t>
            </a:r>
            <a:r>
              <a:rPr lang="en-GB" dirty="0"/>
              <a:t> </a:t>
            </a:r>
            <a:r>
              <a:rPr lang="en-GB" dirty="0" err="1"/>
              <a:t>aIr</a:t>
            </a:r>
            <a:r>
              <a:rPr lang="en-GB" dirty="0"/>
              <a:t> In the tank chamber and allow the </a:t>
            </a:r>
            <a:r>
              <a:rPr lang="en-GB" dirty="0" err="1"/>
              <a:t>formatIon</a:t>
            </a:r>
            <a:r>
              <a:rPr lang="en-GB" dirty="0"/>
              <a:t> of compressed </a:t>
            </a:r>
            <a:r>
              <a:rPr lang="en-GB" dirty="0" err="1"/>
              <a:t>aIr</a:t>
            </a:r>
            <a:r>
              <a:rPr lang="en-GB" dirty="0"/>
              <a:t>.</a:t>
            </a:r>
          </a:p>
          <a:p>
            <a:r>
              <a:rPr lang="en-GB" dirty="0"/>
              <a:t>Compressed </a:t>
            </a:r>
            <a:r>
              <a:rPr lang="en-GB" dirty="0" err="1"/>
              <a:t>aIr</a:t>
            </a:r>
            <a:r>
              <a:rPr lang="en-GB" dirty="0"/>
              <a:t> In </a:t>
            </a:r>
            <a:r>
              <a:rPr lang="en-GB" dirty="0" err="1"/>
              <a:t>recIprocatIng</a:t>
            </a:r>
            <a:r>
              <a:rPr lang="en-GB" dirty="0"/>
              <a:t> compressors Is </a:t>
            </a:r>
            <a:r>
              <a:rPr lang="en-GB" dirty="0" err="1"/>
              <a:t>obtaIned</a:t>
            </a:r>
            <a:r>
              <a:rPr lang="en-GB" dirty="0"/>
              <a:t> as a result of </a:t>
            </a:r>
            <a:r>
              <a:rPr lang="en-GB" dirty="0" err="1"/>
              <a:t>compressIon</a:t>
            </a:r>
            <a:r>
              <a:rPr lang="en-GB" dirty="0"/>
              <a:t> of the </a:t>
            </a:r>
            <a:r>
              <a:rPr lang="en-GB" dirty="0" err="1"/>
              <a:t>aIr</a:t>
            </a:r>
            <a:r>
              <a:rPr lang="en-GB" dirty="0"/>
              <a:t> or gas by the forward and backward movement of the </a:t>
            </a:r>
            <a:r>
              <a:rPr lang="en-GB" dirty="0" err="1"/>
              <a:t>pIston</a:t>
            </a:r>
            <a:r>
              <a:rPr lang="en-GB" dirty="0"/>
              <a:t>.</a:t>
            </a:r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6740707B-59EF-E844-B8FA-1699E9845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>
            <a:normAutofit/>
          </a:bodyPr>
          <a:lstStyle/>
          <a:p>
            <a:r>
              <a:rPr lang="tr-TR" b="1">
                <a:latin typeface="Times New Roman" panose="02020603050405020304" pitchFamily="18" charset="0"/>
                <a:cs typeface="Times New Roman" panose="02020603050405020304" pitchFamily="18" charset="0"/>
              </a:rPr>
              <a:t>aIR COMPRESSOR</a:t>
            </a:r>
          </a:p>
        </p:txBody>
      </p:sp>
      <p:pic>
        <p:nvPicPr>
          <p:cNvPr id="4" name="Picture 4" descr="Reciprocating Compressors - Inst Tools">
            <a:extLst>
              <a:ext uri="{FF2B5EF4-FFF2-40B4-BE49-F238E27FC236}">
                <a16:creationId xmlns:a16="http://schemas.microsoft.com/office/drawing/2014/main" id="{C3911C87-BACE-F349-8589-356E1FD3D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04" y="3798943"/>
            <a:ext cx="4106875" cy="278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423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247A4-2C5E-4D7B-9258-C74934B39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icture containing indoor, gear&#10;&#10;Description automatically generated">
            <a:extLst>
              <a:ext uri="{FF2B5EF4-FFF2-40B4-BE49-F238E27FC236}">
                <a16:creationId xmlns:a16="http://schemas.microsoft.com/office/drawing/2014/main" id="{D607F8D0-12CD-433D-BD6D-35E07FD3D76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-1" y="-29010"/>
            <a:ext cx="4608095" cy="3456072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FF7044-BAFE-42B9-9C9B-59243AD476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black rectangular object on a wooden surface&#10;&#10;Description automatically generated with low confidence">
            <a:extLst>
              <a:ext uri="{FF2B5EF4-FFF2-40B4-BE49-F238E27FC236}">
                <a16:creationId xmlns:a16="http://schemas.microsoft.com/office/drawing/2014/main" id="{40B708F6-A8CE-4375-8925-1B2DEA887278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0" y="3401928"/>
            <a:ext cx="4608096" cy="3456072"/>
          </a:xfrm>
        </p:spPr>
      </p:pic>
      <p:pic>
        <p:nvPicPr>
          <p:cNvPr id="12" name="Picture 11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8FEBE0B-1E58-41ED-989C-FDA8AAB68D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8094" y="0"/>
            <a:ext cx="6194076" cy="3401928"/>
          </a:xfrm>
          <a:prstGeom prst="rect">
            <a:avLst/>
          </a:prstGeom>
        </p:spPr>
      </p:pic>
      <p:pic>
        <p:nvPicPr>
          <p:cNvPr id="14" name="Picture 1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3D7C45-745C-461C-AB94-F6E19A4B3B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8096" y="3401928"/>
            <a:ext cx="6234363" cy="3456072"/>
          </a:xfrm>
          <a:prstGeom prst="rect">
            <a:avLst/>
          </a:prstGeom>
        </p:spPr>
      </p:pic>
      <p:sp>
        <p:nvSpPr>
          <p:cNvPr id="17" name="Başlık 1">
            <a:extLst>
              <a:ext uri="{FF2B5EF4-FFF2-40B4-BE49-F238E27FC236}">
                <a16:creationId xmlns:a16="http://schemas.microsoft.com/office/drawing/2014/main" id="{DFDCCD68-04BC-4FE3-B63D-E254A0293D62}"/>
              </a:ext>
            </a:extLst>
          </p:cNvPr>
          <p:cNvSpPr txBox="1">
            <a:spLocks/>
          </p:cNvSpPr>
          <p:nvPr/>
        </p:nvSpPr>
        <p:spPr>
          <a:xfrm>
            <a:off x="4608095" y="2928528"/>
            <a:ext cx="6019802" cy="9970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MODEL BY: mert ayhan tandoğdu</a:t>
            </a:r>
          </a:p>
        </p:txBody>
      </p:sp>
    </p:spTree>
    <p:extLst>
      <p:ext uri="{BB962C8B-B14F-4D97-AF65-F5344CB8AC3E}">
        <p14:creationId xmlns:p14="http://schemas.microsoft.com/office/powerpoint/2010/main" val="12162022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Diagram, engineering drawing&#10;&#10;Description automatically generated">
            <a:extLst>
              <a:ext uri="{FF2B5EF4-FFF2-40B4-BE49-F238E27FC236}">
                <a16:creationId xmlns:a16="http://schemas.microsoft.com/office/drawing/2014/main" id="{9F77071A-0FDE-4DAA-AD61-353E29D6685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735873" y="4763"/>
            <a:ext cx="8720254" cy="6854009"/>
          </a:xfrm>
        </p:spPr>
      </p:pic>
      <p:pic>
        <p:nvPicPr>
          <p:cNvPr id="3" name="Picture 2" descr="A picture containing indoor, old, stacked, stack&#10;&#10;Description automatically generated">
            <a:extLst>
              <a:ext uri="{FF2B5EF4-FFF2-40B4-BE49-F238E27FC236}">
                <a16:creationId xmlns:a16="http://schemas.microsoft.com/office/drawing/2014/main" id="{BA8A67A1-ADCB-4140-BF67-7DA8E1BB7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989" y="2963813"/>
            <a:ext cx="4118517" cy="388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6250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F254DB-05EA-49F6-A063-891088180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Content Placeholder 7" descr="A picture containing table, floor, indoor, wooden&#10;&#10;Description automatically generated">
            <a:extLst>
              <a:ext uri="{FF2B5EF4-FFF2-40B4-BE49-F238E27FC236}">
                <a16:creationId xmlns:a16="http://schemas.microsoft.com/office/drawing/2014/main" id="{38C8FAE1-08D7-45D3-920B-7B2AAB3BB81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883"/>
            <a:ext cx="5142836" cy="6857117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AB1CA-62FC-44AC-9C52-81D5D705A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" name="Content Placeholder 9" descr="A picture containing weapon&#10;&#10;Description automatically generated">
            <a:extLst>
              <a:ext uri="{FF2B5EF4-FFF2-40B4-BE49-F238E27FC236}">
                <a16:creationId xmlns:a16="http://schemas.microsoft.com/office/drawing/2014/main" id="{F328F418-44BA-4702-8D9B-47E1D07712AF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5142836" y="688823"/>
            <a:ext cx="7049164" cy="6169177"/>
          </a:xfrm>
        </p:spPr>
      </p:pic>
      <p:sp>
        <p:nvSpPr>
          <p:cNvPr id="11" name="Başlık 1">
            <a:extLst>
              <a:ext uri="{FF2B5EF4-FFF2-40B4-BE49-F238E27FC236}">
                <a16:creationId xmlns:a16="http://schemas.microsoft.com/office/drawing/2014/main" id="{9BE8B49C-3FCA-4D92-A1A1-B96F4CFAB286}"/>
              </a:ext>
            </a:extLst>
          </p:cNvPr>
          <p:cNvSpPr txBox="1">
            <a:spLocks/>
          </p:cNvSpPr>
          <p:nvPr/>
        </p:nvSpPr>
        <p:spPr>
          <a:xfrm>
            <a:off x="5242654" y="26258"/>
            <a:ext cx="6849529" cy="84726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dirty="0"/>
              <a:t>MODEL BY: mert ayhan tandoğdu</a:t>
            </a:r>
          </a:p>
        </p:txBody>
      </p:sp>
    </p:spTree>
    <p:extLst>
      <p:ext uri="{BB962C8B-B14F-4D97-AF65-F5344CB8AC3E}">
        <p14:creationId xmlns:p14="http://schemas.microsoft.com/office/powerpoint/2010/main" val="70821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>
            <a:extLst>
              <a:ext uri="{FF2B5EF4-FFF2-40B4-BE49-F238E27FC236}">
                <a16:creationId xmlns:a16="http://schemas.microsoft.com/office/drawing/2014/main" id="{93274B0C-1CB3-4AA4-A183-20B7FE5DB1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640319-3BB6-49BF-BAF4-D63FEC73E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EE08C5D7-C656-4DE3-BFEF-B92AC329652C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819537" y="-2"/>
            <a:ext cx="10552925" cy="6853961"/>
          </a:xfrm>
        </p:spPr>
      </p:pic>
      <p:pic>
        <p:nvPicPr>
          <p:cNvPr id="8" name="Picture 7" descr="A picture containing gear&#10;&#10;Description automatically generated">
            <a:extLst>
              <a:ext uri="{FF2B5EF4-FFF2-40B4-BE49-F238E27FC236}">
                <a16:creationId xmlns:a16="http://schemas.microsoft.com/office/drawing/2014/main" id="{08C3D612-343A-4A11-8D98-330719D9C8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2176" y="2713451"/>
            <a:ext cx="5099827" cy="4148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6947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AE94ADDC-FBCA-4838-8D97-4B0770AF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EDB06F6B-6027-4B19-829E-EEDE917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pair of scissors on a table&#10;&#10;Description automatically generated with medium confidence">
            <a:extLst>
              <a:ext uri="{FF2B5EF4-FFF2-40B4-BE49-F238E27FC236}">
                <a16:creationId xmlns:a16="http://schemas.microsoft.com/office/drawing/2014/main" id="{2EFAA7C3-F704-C84A-9800-10568168BF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87" b="33524"/>
          <a:stretch/>
        </p:blipFill>
        <p:spPr bwMode="auto">
          <a:xfrm>
            <a:off x="1309248" y="1367742"/>
            <a:ext cx="3686350" cy="2443814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A pair of scissors&#10;&#10;Description automatically generated with low confidence">
            <a:extLst>
              <a:ext uri="{FF2B5EF4-FFF2-40B4-BE49-F238E27FC236}">
                <a16:creationId xmlns:a16="http://schemas.microsoft.com/office/drawing/2014/main" id="{80DB7849-882D-F94B-8C7E-DD9E875DFB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33" t="25633" r="20614" b="24771"/>
          <a:stretch/>
        </p:blipFill>
        <p:spPr bwMode="auto">
          <a:xfrm>
            <a:off x="5885234" y="1357018"/>
            <a:ext cx="4230877" cy="2447632"/>
          </a:xfrm>
          <a:prstGeom prst="roundRect">
            <a:avLst>
              <a:gd name="adj" fmla="val 530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F0CA11D6-C4F1-476E-8455-2C26DEDE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90717727-6E80-4D56-AF23-9E0AE1D5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2ACC2E56-C9EC-1744-A661-1EABA9ED6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MODEL BY: ERKİN PÜREN</a:t>
            </a:r>
          </a:p>
        </p:txBody>
      </p:sp>
    </p:spTree>
    <p:extLst>
      <p:ext uri="{BB962C8B-B14F-4D97-AF65-F5344CB8AC3E}">
        <p14:creationId xmlns:p14="http://schemas.microsoft.com/office/powerpoint/2010/main" val="27109773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920B9-6284-4213-B019-BD2FDFF79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6C3076-F108-4ECE-86FA-74EF69ACD6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1D0E75-D0EB-4E3E-9A85-848B3FA2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4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89139-7E47-4171-9E12-C516373FF2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446651" y="-21368"/>
            <a:ext cx="8786953" cy="843094"/>
          </a:xfrm>
        </p:spPr>
        <p:txBody>
          <a:bodyPr/>
          <a:lstStyle/>
          <a:p>
            <a:r>
              <a:rPr lang="tr-TR" dirty="0" err="1"/>
              <a:t>Fem</a:t>
            </a:r>
            <a:r>
              <a:rPr lang="tr-TR" dirty="0"/>
              <a:t> </a:t>
            </a:r>
            <a:r>
              <a:rPr lang="tr-TR" dirty="0" err="1"/>
              <a:t>structural</a:t>
            </a:r>
            <a:r>
              <a:rPr lang="tr-TR" dirty="0"/>
              <a:t> </a:t>
            </a:r>
            <a:r>
              <a:rPr lang="tr-TR" dirty="0" err="1"/>
              <a:t>analysıs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82979E-7F41-46E6-A39A-F3D9895B9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53603" y="784405"/>
            <a:ext cx="4576472" cy="6013090"/>
          </a:xfrm>
        </p:spPr>
        <p:txBody>
          <a:bodyPr>
            <a:normAutofit/>
          </a:bodyPr>
          <a:lstStyle/>
          <a:p>
            <a:r>
              <a:rPr lang="tr-TR" dirty="0" err="1"/>
              <a:t>In</a:t>
            </a:r>
            <a:r>
              <a:rPr lang="tr-TR" dirty="0"/>
              <a:t> </a:t>
            </a:r>
            <a:r>
              <a:rPr lang="tr-TR" dirty="0" err="1"/>
              <a:t>thıs</a:t>
            </a:r>
            <a:r>
              <a:rPr lang="tr-TR" dirty="0"/>
              <a:t> </a:t>
            </a:r>
            <a:r>
              <a:rPr lang="tr-TR" dirty="0" err="1"/>
              <a:t>part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meshed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geometry</a:t>
            </a:r>
            <a:r>
              <a:rPr lang="tr-TR" dirty="0"/>
              <a:t> </a:t>
            </a:r>
            <a:r>
              <a:rPr lang="tr-TR" dirty="0" err="1"/>
              <a:t>wıth</a:t>
            </a:r>
            <a:r>
              <a:rPr lang="tr-TR" dirty="0"/>
              <a:t> mesh </a:t>
            </a:r>
            <a:r>
              <a:rPr lang="tr-TR" dirty="0" err="1"/>
              <a:t>sıze</a:t>
            </a:r>
            <a:r>
              <a:rPr lang="tr-TR" dirty="0"/>
              <a:t> 0,007 m.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fıxed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geometry</a:t>
            </a:r>
            <a:r>
              <a:rPr lang="tr-TR" dirty="0"/>
              <a:t> on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bottom</a:t>
            </a:r>
            <a:r>
              <a:rPr lang="tr-TR" dirty="0"/>
              <a:t> </a:t>
            </a:r>
            <a:r>
              <a:rPr lang="tr-TR" dirty="0" err="1"/>
              <a:t>ends</a:t>
            </a:r>
            <a:r>
              <a:rPr lang="tr-TR" dirty="0"/>
              <a:t> (-y </a:t>
            </a:r>
            <a:r>
              <a:rPr lang="tr-TR" dirty="0" err="1"/>
              <a:t>dırectıon</a:t>
            </a:r>
            <a:r>
              <a:rPr lang="tr-TR" dirty="0"/>
              <a:t>) </a:t>
            </a:r>
            <a:r>
              <a:rPr lang="tr-TR" dirty="0" err="1"/>
              <a:t>by</a:t>
            </a:r>
            <a:r>
              <a:rPr lang="tr-TR" dirty="0"/>
              <a:t> </a:t>
            </a:r>
            <a:r>
              <a:rPr lang="tr-TR" dirty="0" err="1"/>
              <a:t>ıntroducıng</a:t>
            </a:r>
            <a:r>
              <a:rPr lang="tr-TR" dirty="0"/>
              <a:t> </a:t>
            </a:r>
            <a:r>
              <a:rPr lang="tr-TR" dirty="0" err="1"/>
              <a:t>parametrıcal</a:t>
            </a:r>
            <a:r>
              <a:rPr lang="tr-TR" dirty="0"/>
              <a:t> </a:t>
            </a:r>
            <a:r>
              <a:rPr lang="tr-TR" dirty="0" err="1"/>
              <a:t>forces</a:t>
            </a:r>
            <a:r>
              <a:rPr lang="tr-TR" dirty="0"/>
              <a:t>. (</a:t>
            </a:r>
            <a:r>
              <a:rPr lang="tr-TR" dirty="0" err="1"/>
              <a:t>We</a:t>
            </a:r>
            <a:r>
              <a:rPr lang="tr-TR" dirty="0"/>
              <a:t> USED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weıght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structure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get</a:t>
            </a:r>
            <a:r>
              <a:rPr lang="tr-TR" dirty="0"/>
              <a:t> </a:t>
            </a:r>
            <a:r>
              <a:rPr lang="tr-TR" dirty="0" err="1"/>
              <a:t>thıs</a:t>
            </a:r>
            <a:r>
              <a:rPr lang="tr-TR" dirty="0"/>
              <a:t> </a:t>
            </a:r>
            <a:r>
              <a:rPr lang="tr-TR" dirty="0" err="1"/>
              <a:t>gravıtatıonal</a:t>
            </a:r>
            <a:r>
              <a:rPr lang="tr-TR" dirty="0"/>
              <a:t> </a:t>
            </a:r>
            <a:r>
              <a:rPr lang="tr-TR" dirty="0" err="1"/>
              <a:t>force</a:t>
            </a:r>
            <a:r>
              <a:rPr lang="tr-TR" dirty="0"/>
              <a:t>.) </a:t>
            </a:r>
            <a:r>
              <a:rPr lang="tr-TR" dirty="0" err="1"/>
              <a:t>Later</a:t>
            </a:r>
            <a:r>
              <a:rPr lang="tr-TR" dirty="0"/>
              <a:t>, </a:t>
            </a:r>
            <a:r>
              <a:rPr lang="tr-TR" dirty="0" err="1"/>
              <a:t>wıth</a:t>
            </a:r>
            <a:r>
              <a:rPr lang="tr-TR" dirty="0"/>
              <a:t> </a:t>
            </a:r>
            <a:r>
              <a:rPr lang="tr-TR" dirty="0" err="1"/>
              <a:t>these</a:t>
            </a:r>
            <a:r>
              <a:rPr lang="tr-TR" dirty="0"/>
              <a:t> </a:t>
            </a:r>
            <a:r>
              <a:rPr lang="tr-TR" dirty="0" err="1"/>
              <a:t>forces</a:t>
            </a:r>
            <a:r>
              <a:rPr lang="tr-TR" dirty="0"/>
              <a:t>,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ıncluded</a:t>
            </a:r>
            <a:r>
              <a:rPr lang="tr-TR" dirty="0"/>
              <a:t> </a:t>
            </a:r>
            <a:r>
              <a:rPr lang="tr-TR" dirty="0" err="1"/>
              <a:t>equıvalent</a:t>
            </a:r>
            <a:r>
              <a:rPr lang="tr-TR" dirty="0"/>
              <a:t> </a:t>
            </a:r>
            <a:r>
              <a:rPr lang="tr-TR" dirty="0" err="1"/>
              <a:t>stress</a:t>
            </a:r>
            <a:r>
              <a:rPr lang="tr-TR" dirty="0"/>
              <a:t> (</a:t>
            </a:r>
            <a:r>
              <a:rPr lang="tr-TR" dirty="0" err="1"/>
              <a:t>von-mıses</a:t>
            </a:r>
            <a:r>
              <a:rPr lang="tr-TR" dirty="0"/>
              <a:t>)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observe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stress</a:t>
            </a:r>
            <a:r>
              <a:rPr lang="tr-TR" dirty="0"/>
              <a:t> </a:t>
            </a:r>
            <a:r>
              <a:rPr lang="tr-TR" dirty="0" err="1"/>
              <a:t>wıll</a:t>
            </a:r>
            <a:r>
              <a:rPr lang="tr-TR" dirty="0"/>
              <a:t> be </a:t>
            </a:r>
            <a:r>
              <a:rPr lang="tr-TR" dirty="0" err="1"/>
              <a:t>hıgher</a:t>
            </a:r>
            <a:r>
              <a:rPr lang="tr-TR" dirty="0"/>
              <a:t>.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hıgher</a:t>
            </a:r>
            <a:r>
              <a:rPr lang="tr-TR" dirty="0"/>
              <a:t> </a:t>
            </a:r>
            <a:r>
              <a:rPr lang="tr-TR" dirty="0" err="1"/>
              <a:t>stress</a:t>
            </a:r>
            <a:r>
              <a:rPr lang="tr-TR" dirty="0"/>
              <a:t> </a:t>
            </a:r>
            <a:r>
              <a:rPr lang="tr-TR" dirty="0" err="1"/>
              <a:t>poınts</a:t>
            </a:r>
            <a:r>
              <a:rPr lang="tr-TR" dirty="0"/>
              <a:t> </a:t>
            </a:r>
            <a:r>
              <a:rPr lang="tr-TR" dirty="0" err="1"/>
              <a:t>represents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geometry</a:t>
            </a:r>
            <a:r>
              <a:rPr lang="tr-TR" dirty="0"/>
              <a:t> can break.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F6C12-7081-4642-82B3-19F26C240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07" y="784405"/>
            <a:ext cx="7163020" cy="37895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1D0AFE-EDE0-4DA8-8BCE-A7D78EA89E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61" r="20501" b="9510"/>
          <a:stretch/>
        </p:blipFill>
        <p:spPr>
          <a:xfrm>
            <a:off x="4422657" y="4670526"/>
            <a:ext cx="2812870" cy="212917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F4248F-6A92-434F-AC98-E7CA865B49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61" y="4670526"/>
            <a:ext cx="2851664" cy="212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04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ADDE7-67E2-4769-8882-F08A2CEB3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133325"/>
            <a:ext cx="10364451" cy="1596177"/>
          </a:xfrm>
        </p:spPr>
        <p:txBody>
          <a:bodyPr/>
          <a:lstStyle/>
          <a:p>
            <a:r>
              <a:rPr lang="tr-TR" dirty="0" err="1"/>
              <a:t>Problems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faced</a:t>
            </a:r>
            <a:r>
              <a:rPr lang="tr-TR" dirty="0"/>
              <a:t>: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502FBA-4B6B-45F0-AAA7-85616E17E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6512" y="1805087"/>
            <a:ext cx="5092031" cy="3696866"/>
          </a:xfrm>
        </p:spPr>
        <p:txBody>
          <a:bodyPr/>
          <a:lstStyle/>
          <a:p>
            <a:pPr marL="0" indent="0">
              <a:buNone/>
            </a:pPr>
            <a:r>
              <a:rPr lang="tr-TR" dirty="0" err="1"/>
              <a:t>Somehow</a:t>
            </a:r>
            <a:r>
              <a:rPr lang="tr-TR" dirty="0"/>
              <a:t> </a:t>
            </a:r>
            <a:r>
              <a:rPr lang="tr-TR" dirty="0" err="1"/>
              <a:t>ıt</a:t>
            </a:r>
            <a:r>
              <a:rPr lang="tr-TR" dirty="0"/>
              <a:t> </a:t>
            </a:r>
            <a:r>
              <a:rPr lang="tr-TR" dirty="0" err="1"/>
              <a:t>dıdn’t</a:t>
            </a:r>
            <a:r>
              <a:rPr lang="tr-TR" dirty="0"/>
              <a:t> mesh </a:t>
            </a:r>
            <a:r>
              <a:rPr lang="tr-TR" dirty="0" err="1"/>
              <a:t>geometry</a:t>
            </a:r>
            <a:r>
              <a:rPr lang="tr-TR" dirty="0"/>
              <a:t> of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shaft</a:t>
            </a:r>
            <a:r>
              <a:rPr lang="tr-TR" dirty="0"/>
              <a:t> </a:t>
            </a:r>
            <a:r>
              <a:rPr lang="tr-TR" dirty="0" err="1"/>
              <a:t>ınsıde</a:t>
            </a:r>
            <a:r>
              <a:rPr lang="tr-TR" dirty="0"/>
              <a:t>.</a:t>
            </a:r>
          </a:p>
          <a:p>
            <a:pPr marL="0" indent="0">
              <a:buNone/>
            </a:pPr>
            <a:r>
              <a:rPr lang="tr-TR" dirty="0"/>
              <a:t>I </a:t>
            </a:r>
            <a:r>
              <a:rPr lang="tr-TR" dirty="0" err="1"/>
              <a:t>always</a:t>
            </a:r>
            <a:r>
              <a:rPr lang="tr-TR" dirty="0"/>
              <a:t> </a:t>
            </a:r>
            <a:r>
              <a:rPr lang="tr-TR" dirty="0" err="1"/>
              <a:t>ended</a:t>
            </a:r>
            <a:r>
              <a:rPr lang="tr-TR" dirty="0"/>
              <a:t> </a:t>
            </a:r>
            <a:r>
              <a:rPr lang="tr-TR" dirty="0" err="1"/>
              <a:t>up</a:t>
            </a:r>
            <a:r>
              <a:rPr lang="tr-TR" dirty="0"/>
              <a:t> </a:t>
            </a:r>
            <a:r>
              <a:rPr lang="tr-TR" dirty="0" err="1"/>
              <a:t>gettıng</a:t>
            </a:r>
            <a:r>
              <a:rPr lang="tr-TR" dirty="0"/>
              <a:t> </a:t>
            </a:r>
            <a:r>
              <a:rPr lang="tr-TR" dirty="0" err="1"/>
              <a:t>under</a:t>
            </a:r>
            <a:r>
              <a:rPr lang="tr-TR" dirty="0"/>
              <a:t> </a:t>
            </a:r>
            <a:r>
              <a:rPr lang="tr-TR" dirty="0" err="1"/>
              <a:t>constraıned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whıch</a:t>
            </a:r>
            <a:r>
              <a:rPr lang="tr-TR" dirty="0"/>
              <a:t> ı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solved</a:t>
            </a:r>
            <a:r>
              <a:rPr lang="tr-TR" dirty="0"/>
              <a:t> </a:t>
            </a:r>
            <a:r>
              <a:rPr lang="tr-TR" dirty="0" err="1"/>
              <a:t>wıth</a:t>
            </a:r>
            <a:r>
              <a:rPr lang="tr-TR" dirty="0"/>
              <a:t> </a:t>
            </a:r>
            <a:r>
              <a:rPr lang="tr-TR" dirty="0" err="1"/>
              <a:t>enablıng</a:t>
            </a:r>
            <a:r>
              <a:rPr lang="tr-TR" dirty="0"/>
              <a:t> </a:t>
            </a:r>
            <a:r>
              <a:rPr lang="tr-TR" dirty="0" err="1"/>
              <a:t>weak</a:t>
            </a:r>
            <a:r>
              <a:rPr lang="tr-TR" dirty="0"/>
              <a:t> </a:t>
            </a:r>
            <a:r>
              <a:rPr lang="tr-TR" dirty="0" err="1"/>
              <a:t>sprıng</a:t>
            </a:r>
            <a:r>
              <a:rPr lang="tr-TR" dirty="0"/>
              <a:t> </a:t>
            </a:r>
            <a:r>
              <a:rPr lang="tr-TR" dirty="0" err="1"/>
              <a:t>optıons</a:t>
            </a:r>
            <a:r>
              <a:rPr lang="tr-TR" dirty="0"/>
              <a:t> on. </a:t>
            </a:r>
            <a:r>
              <a:rPr lang="tr-TR" dirty="0" err="1"/>
              <a:t>Thıs</a:t>
            </a:r>
            <a:r>
              <a:rPr lang="tr-TR" dirty="0"/>
              <a:t> </a:t>
            </a:r>
            <a:r>
              <a:rPr lang="tr-TR" dirty="0" err="1"/>
              <a:t>error</a:t>
            </a:r>
            <a:r>
              <a:rPr lang="tr-TR" dirty="0"/>
              <a:t> </a:t>
            </a:r>
            <a:r>
              <a:rPr lang="tr-TR" dirty="0" err="1"/>
              <a:t>was</a:t>
            </a:r>
            <a:r>
              <a:rPr lang="tr-TR" dirty="0"/>
              <a:t> </a:t>
            </a:r>
            <a:r>
              <a:rPr lang="tr-TR" dirty="0" err="1"/>
              <a:t>because</a:t>
            </a:r>
            <a:r>
              <a:rPr lang="tr-TR" dirty="0"/>
              <a:t> of </a:t>
            </a:r>
            <a:r>
              <a:rPr lang="tr-TR" dirty="0" err="1"/>
              <a:t>ınsuffıcıent</a:t>
            </a:r>
            <a:r>
              <a:rPr lang="tr-TR" dirty="0"/>
              <a:t> </a:t>
            </a:r>
            <a:r>
              <a:rPr lang="tr-TR" dirty="0" err="1"/>
              <a:t>constraınt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299A2F-18D0-493C-91F0-29CA57D03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30" y="1812278"/>
            <a:ext cx="5835490" cy="299298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E357B-F633-41B0-A579-241AB3EB35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834"/>
          <a:stretch/>
        </p:blipFill>
        <p:spPr>
          <a:xfrm>
            <a:off x="8221246" y="4267499"/>
            <a:ext cx="3056980" cy="245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2206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5236-357D-484D-9962-D7FC98D45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Results</a:t>
            </a:r>
            <a:r>
              <a:rPr lang="tr-TR" dirty="0"/>
              <a:t> of </a:t>
            </a:r>
            <a:r>
              <a:rPr lang="tr-TR" dirty="0" err="1"/>
              <a:t>fem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94D85-9F83-4572-9F10-32D57AD0AF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1797926"/>
            <a:ext cx="10364452" cy="3424107"/>
          </a:xfrm>
        </p:spPr>
        <p:txBody>
          <a:bodyPr/>
          <a:lstStyle/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</a:t>
            </a:r>
            <a:r>
              <a:rPr lang="tr-TR" dirty="0" err="1"/>
              <a:t>understood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our</a:t>
            </a:r>
            <a:r>
              <a:rPr lang="tr-TR" dirty="0"/>
              <a:t> </a:t>
            </a:r>
            <a:r>
              <a:rPr lang="tr-TR" dirty="0" err="1"/>
              <a:t>geometry</a:t>
            </a:r>
            <a:r>
              <a:rPr lang="tr-TR" dirty="0"/>
              <a:t> </a:t>
            </a:r>
            <a:r>
              <a:rPr lang="tr-TR" dirty="0" err="1"/>
              <a:t>may</a:t>
            </a:r>
            <a:r>
              <a:rPr lang="tr-TR" dirty="0"/>
              <a:t> break – not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motıon</a:t>
            </a:r>
            <a:r>
              <a:rPr lang="tr-TR" dirty="0"/>
              <a:t> but </a:t>
            </a:r>
            <a:r>
              <a:rPr lang="tr-TR" dirty="0" err="1"/>
              <a:t>due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surface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ıt</a:t>
            </a:r>
            <a:r>
              <a:rPr lang="tr-TR" dirty="0"/>
              <a:t> </a:t>
            </a:r>
            <a:r>
              <a:rPr lang="tr-TR" dirty="0" err="1"/>
              <a:t>sıts</a:t>
            </a:r>
            <a:r>
              <a:rPr lang="tr-TR" dirty="0"/>
              <a:t>. </a:t>
            </a:r>
            <a:r>
              <a:rPr lang="tr-TR" dirty="0" err="1"/>
              <a:t>It</a:t>
            </a:r>
            <a:r>
              <a:rPr lang="tr-TR" dirty="0"/>
              <a:t> </a:t>
            </a:r>
            <a:r>
              <a:rPr lang="tr-TR" dirty="0" err="1"/>
              <a:t>gets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2 </a:t>
            </a:r>
            <a:r>
              <a:rPr lang="tr-TR" dirty="0" err="1"/>
              <a:t>kpa</a:t>
            </a:r>
            <a:r>
              <a:rPr lang="tr-TR" dirty="0"/>
              <a:t> </a:t>
            </a:r>
            <a:r>
              <a:rPr lang="tr-TR" dirty="0" err="1"/>
              <a:t>where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bıggest</a:t>
            </a:r>
            <a:r>
              <a:rPr lang="tr-TR" dirty="0"/>
              <a:t> </a:t>
            </a:r>
            <a:r>
              <a:rPr lang="tr-TR" dirty="0" err="1"/>
              <a:t>stress</a:t>
            </a:r>
            <a:r>
              <a:rPr lang="tr-TR" dirty="0"/>
              <a:t> </a:t>
            </a:r>
            <a:r>
              <a:rPr lang="tr-TR" dirty="0" err="1"/>
              <a:t>factor</a:t>
            </a:r>
            <a:r>
              <a:rPr lang="tr-TR" dirty="0"/>
              <a:t> </a:t>
            </a:r>
            <a:r>
              <a:rPr lang="tr-TR" dirty="0" err="1"/>
              <a:t>occurs</a:t>
            </a:r>
            <a:r>
              <a:rPr lang="tr-TR" dirty="0"/>
              <a:t> </a:t>
            </a:r>
            <a:r>
              <a:rPr lang="tr-TR" dirty="0" err="1"/>
              <a:t>whıch</a:t>
            </a:r>
            <a:r>
              <a:rPr lang="tr-TR" dirty="0"/>
              <a:t> ıs </a:t>
            </a:r>
            <a:r>
              <a:rPr lang="tr-TR" dirty="0" err="1"/>
              <a:t>acceptable</a:t>
            </a:r>
            <a:r>
              <a:rPr lang="tr-TR" dirty="0"/>
              <a:t>.</a:t>
            </a:r>
            <a:endParaRPr lang="en-US" dirty="0"/>
          </a:p>
        </p:txBody>
      </p:sp>
      <p:pic>
        <p:nvPicPr>
          <p:cNvPr id="4" name="femstructural">
            <a:hlinkClick r:id="" action="ppaction://media"/>
            <a:extLst>
              <a:ext uri="{FF2B5EF4-FFF2-40B4-BE49-F238E27FC236}">
                <a16:creationId xmlns:a16="http://schemas.microsoft.com/office/drawing/2014/main" id="{907C2332-FA28-4137-B96B-7642F09049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4667" y="3239625"/>
            <a:ext cx="8382666" cy="3344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6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46E9F7E5-045C-274D-B6A8-194D19AD1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 dirty="0" err="1"/>
              <a:t>Commands</a:t>
            </a:r>
            <a:r>
              <a:rPr lang="tr-TR" dirty="0"/>
              <a:t> </a:t>
            </a:r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used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6E869AF4-2C10-B144-9194-22B83EAC46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Revolve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edge blend extrude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 sketch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MIrror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Hollow</a:t>
            </a:r>
          </a:p>
          <a:p>
            <a:r>
              <a:rPr lang="en-US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SectIon</a:t>
            </a:r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surface</a:t>
            </a:r>
          </a:p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Boss</a:t>
            </a:r>
          </a:p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3205424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61C5F934-4BC1-43BC-8C11-D7FF804251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2">
            <a:extLst>
              <a:ext uri="{FF2B5EF4-FFF2-40B4-BE49-F238E27FC236}">
                <a16:creationId xmlns:a16="http://schemas.microsoft.com/office/drawing/2014/main" id="{7949F07E-43A8-4AE5-8071-17DADB6072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ounded Rectangle 14">
            <a:extLst>
              <a:ext uri="{FF2B5EF4-FFF2-40B4-BE49-F238E27FC236}">
                <a16:creationId xmlns:a16="http://schemas.microsoft.com/office/drawing/2014/main" id="{59C354C0-0CDD-46A0-8C70-01B09B611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8579" y="618517"/>
            <a:ext cx="3427091" cy="5596019"/>
          </a:xfrm>
          <a:prstGeom prst="roundRect">
            <a:avLst>
              <a:gd name="adj" fmla="val 483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Boyle&amp;#39;s Law – Statement, Formula Example and Graph - Mechanical Engineering">
            <a:extLst>
              <a:ext uri="{FF2B5EF4-FFF2-40B4-BE49-F238E27FC236}">
                <a16:creationId xmlns:a16="http://schemas.microsoft.com/office/drawing/2014/main" id="{C6370C24-DFDC-B144-B0A7-5957467C97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75723" y="966936"/>
            <a:ext cx="3102501" cy="1977843"/>
          </a:xfrm>
          <a:prstGeom prst="roundRect">
            <a:avLst>
              <a:gd name="adj" fmla="val 5301"/>
            </a:avLst>
          </a:prstGeom>
          <a:noFill/>
          <a:ln w="825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1. Gazların Özellikleri ve Gaz Yasaları - TYT-AYT Kimya">
            <a:extLst>
              <a:ext uri="{FF2B5EF4-FFF2-40B4-BE49-F238E27FC236}">
                <a16:creationId xmlns:a16="http://schemas.microsoft.com/office/drawing/2014/main" id="{965248E1-0869-5B4B-AAAF-F48E383B0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79439" y="3588243"/>
            <a:ext cx="3102501" cy="2396834"/>
          </a:xfrm>
          <a:prstGeom prst="roundRect">
            <a:avLst>
              <a:gd name="adj" fmla="val 5301"/>
            </a:avLst>
          </a:prstGeom>
          <a:noFill/>
          <a:ln w="82550" cap="sq">
            <a:noFill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BB8235C7-5B79-431E-A6E2-DA88CDDFD3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13B8EF64-7E44-D646-BFBF-0BB29A35C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40831"/>
            <a:ext cx="6564205" cy="1573863"/>
          </a:xfrm>
        </p:spPr>
        <p:txBody>
          <a:bodyPr>
            <a:normAutofit/>
          </a:bodyPr>
          <a:lstStyle/>
          <a:p>
            <a:r>
              <a:rPr lang="en-US" b="1" dirty="0">
                <a:sym typeface="Twentieth Century"/>
              </a:rPr>
              <a:t>HOW DOES AN AIR COMPRESSOR WORK?</a:t>
            </a:r>
            <a:endParaRPr lang="tr-TR" dirty="0"/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C18F50E3-921D-0C43-A2CE-184B78865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4" y="2367092"/>
            <a:ext cx="6564207" cy="3881309"/>
          </a:xfrm>
        </p:spPr>
        <p:txBody>
          <a:bodyPr>
            <a:normAutofit/>
          </a:bodyPr>
          <a:lstStyle/>
          <a:p>
            <a:r>
              <a:rPr lang="tr-TR" sz="1900" dirty="0"/>
              <a:t>As </a:t>
            </a:r>
            <a:r>
              <a:rPr lang="tr-TR" sz="1900" dirty="0" err="1"/>
              <a:t>more</a:t>
            </a:r>
            <a:r>
              <a:rPr lang="tr-TR" sz="1900" dirty="0"/>
              <a:t> </a:t>
            </a:r>
            <a:r>
              <a:rPr lang="tr-TR" sz="1900" dirty="0" err="1"/>
              <a:t>aIr</a:t>
            </a:r>
            <a:r>
              <a:rPr lang="tr-TR" sz="1900" dirty="0"/>
              <a:t> Is </a:t>
            </a:r>
            <a:r>
              <a:rPr lang="tr-TR" sz="1900" dirty="0" err="1"/>
              <a:t>pulled</a:t>
            </a:r>
            <a:r>
              <a:rPr lang="tr-TR" sz="1900" dirty="0"/>
              <a:t> </a:t>
            </a:r>
            <a:r>
              <a:rPr lang="tr-TR" sz="1900" dirty="0" err="1"/>
              <a:t>Into</a:t>
            </a:r>
            <a:r>
              <a:rPr lang="tr-TR" sz="1900" dirty="0"/>
              <a:t>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aIr</a:t>
            </a:r>
            <a:r>
              <a:rPr lang="tr-TR" sz="1900" dirty="0"/>
              <a:t> </a:t>
            </a:r>
            <a:r>
              <a:rPr lang="tr-TR" sz="1900" dirty="0" err="1"/>
              <a:t>compressor</a:t>
            </a:r>
            <a:r>
              <a:rPr lang="tr-TR" sz="1900" dirty="0"/>
              <a:t>,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pressure</a:t>
            </a:r>
            <a:r>
              <a:rPr lang="tr-TR" sz="1900" dirty="0"/>
              <a:t> </a:t>
            </a:r>
            <a:r>
              <a:rPr lang="tr-TR" sz="1900" dirty="0" err="1"/>
              <a:t>rIses</a:t>
            </a:r>
            <a:r>
              <a:rPr lang="tr-TR" sz="1900" dirty="0"/>
              <a:t> as a </a:t>
            </a:r>
            <a:r>
              <a:rPr lang="tr-TR" sz="1900" dirty="0" err="1"/>
              <a:t>result</a:t>
            </a:r>
            <a:r>
              <a:rPr lang="tr-TR" sz="1900" dirty="0"/>
              <a:t> of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larger</a:t>
            </a:r>
            <a:r>
              <a:rPr lang="tr-TR" sz="1900" dirty="0"/>
              <a:t> </a:t>
            </a:r>
            <a:r>
              <a:rPr lang="tr-TR" sz="1900" dirty="0" err="1"/>
              <a:t>volume</a:t>
            </a:r>
            <a:r>
              <a:rPr lang="tr-TR" sz="1900" dirty="0"/>
              <a:t> </a:t>
            </a:r>
            <a:r>
              <a:rPr lang="tr-TR" sz="1900" dirty="0" err="1"/>
              <a:t>beIng</a:t>
            </a:r>
            <a:r>
              <a:rPr lang="tr-TR" sz="1900" dirty="0"/>
              <a:t> </a:t>
            </a:r>
            <a:r>
              <a:rPr lang="tr-TR" sz="1900" dirty="0" err="1"/>
              <a:t>forced</a:t>
            </a:r>
            <a:r>
              <a:rPr lang="tr-TR" sz="1900" dirty="0"/>
              <a:t> </a:t>
            </a:r>
            <a:r>
              <a:rPr lang="tr-TR" sz="1900" dirty="0" err="1"/>
              <a:t>Into</a:t>
            </a:r>
            <a:r>
              <a:rPr lang="tr-TR" sz="1900" dirty="0"/>
              <a:t> a </a:t>
            </a:r>
            <a:r>
              <a:rPr lang="tr-TR" sz="1900" dirty="0" err="1"/>
              <a:t>smaller</a:t>
            </a:r>
            <a:r>
              <a:rPr lang="tr-TR" sz="1900" dirty="0"/>
              <a:t> </a:t>
            </a:r>
            <a:r>
              <a:rPr lang="tr-TR" sz="1900" dirty="0" err="1"/>
              <a:t>space</a:t>
            </a:r>
            <a:r>
              <a:rPr lang="tr-TR" sz="1900" dirty="0"/>
              <a:t>.</a:t>
            </a:r>
          </a:p>
          <a:p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workIng</a:t>
            </a:r>
            <a:r>
              <a:rPr lang="tr-TR" sz="1900" dirty="0"/>
              <a:t> of </a:t>
            </a:r>
            <a:r>
              <a:rPr lang="tr-TR" sz="1900" dirty="0" err="1"/>
              <a:t>aIr</a:t>
            </a:r>
            <a:r>
              <a:rPr lang="tr-TR" sz="1900" dirty="0"/>
              <a:t> </a:t>
            </a:r>
            <a:r>
              <a:rPr lang="tr-TR" sz="1900" dirty="0" err="1"/>
              <a:t>compressors</a:t>
            </a:r>
            <a:r>
              <a:rPr lang="tr-TR" sz="1900" dirty="0"/>
              <a:t> Is </a:t>
            </a:r>
            <a:r>
              <a:rPr lang="tr-TR" sz="1900" dirty="0" err="1"/>
              <a:t>based</a:t>
            </a:r>
            <a:r>
              <a:rPr lang="tr-TR" sz="1900" dirty="0"/>
              <a:t> on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Boyle's</a:t>
            </a:r>
            <a:r>
              <a:rPr lang="tr-TR" sz="1900" dirty="0"/>
              <a:t> </a:t>
            </a:r>
            <a:r>
              <a:rPr lang="tr-TR" sz="1900" dirty="0" err="1"/>
              <a:t>law</a:t>
            </a:r>
            <a:r>
              <a:rPr lang="tr-TR" sz="1900" dirty="0"/>
              <a:t>. </a:t>
            </a:r>
            <a:r>
              <a:rPr lang="tr-TR" sz="1900" dirty="0" err="1"/>
              <a:t>Boyle's</a:t>
            </a:r>
            <a:r>
              <a:rPr lang="tr-TR" sz="1900" dirty="0"/>
              <a:t> </a:t>
            </a:r>
            <a:r>
              <a:rPr lang="tr-TR" sz="1900" dirty="0" err="1"/>
              <a:t>Law</a:t>
            </a:r>
            <a:r>
              <a:rPr lang="tr-TR" sz="1900" dirty="0"/>
              <a:t> Is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volume</a:t>
            </a:r>
            <a:r>
              <a:rPr lang="tr-TR" sz="1900" dirty="0"/>
              <a:t> </a:t>
            </a:r>
            <a:r>
              <a:rPr lang="tr-TR" sz="1900" dirty="0" err="1"/>
              <a:t>and</a:t>
            </a:r>
            <a:r>
              <a:rPr lang="tr-TR" sz="1900" dirty="0"/>
              <a:t> </a:t>
            </a:r>
            <a:r>
              <a:rPr lang="tr-TR" sz="1900" dirty="0" err="1"/>
              <a:t>pressure</a:t>
            </a:r>
            <a:r>
              <a:rPr lang="tr-TR" sz="1900" dirty="0"/>
              <a:t> of a </a:t>
            </a:r>
            <a:r>
              <a:rPr lang="tr-TR" sz="1900" dirty="0" err="1"/>
              <a:t>gas</a:t>
            </a:r>
            <a:r>
              <a:rPr lang="tr-TR" sz="1900" dirty="0"/>
              <a:t> of </a:t>
            </a:r>
            <a:r>
              <a:rPr lang="tr-TR" sz="1900" dirty="0" err="1"/>
              <a:t>constant</a:t>
            </a:r>
            <a:r>
              <a:rPr lang="tr-TR" sz="1900" dirty="0"/>
              <a:t> </a:t>
            </a:r>
            <a:r>
              <a:rPr lang="tr-TR" sz="1900" dirty="0" err="1"/>
              <a:t>mass</a:t>
            </a:r>
            <a:r>
              <a:rPr lang="tr-TR" sz="1900" dirty="0"/>
              <a:t> </a:t>
            </a:r>
            <a:r>
              <a:rPr lang="tr-TR" sz="1900" dirty="0" err="1"/>
              <a:t>and</a:t>
            </a:r>
            <a:r>
              <a:rPr lang="tr-TR" sz="1900" dirty="0"/>
              <a:t> </a:t>
            </a:r>
            <a:r>
              <a:rPr lang="tr-TR" sz="1900" dirty="0" err="1"/>
              <a:t>constant</a:t>
            </a:r>
            <a:r>
              <a:rPr lang="tr-TR" sz="1900" dirty="0"/>
              <a:t> </a:t>
            </a:r>
            <a:r>
              <a:rPr lang="tr-TR" sz="1900" dirty="0" err="1"/>
              <a:t>temperature</a:t>
            </a:r>
            <a:r>
              <a:rPr lang="tr-TR" sz="1900" dirty="0"/>
              <a:t> </a:t>
            </a:r>
            <a:r>
              <a:rPr lang="tr-TR" sz="1900" dirty="0" err="1"/>
              <a:t>are</a:t>
            </a:r>
            <a:r>
              <a:rPr lang="tr-TR" sz="1900" dirty="0"/>
              <a:t> </a:t>
            </a:r>
            <a:r>
              <a:rPr lang="tr-TR" sz="1900" dirty="0" err="1"/>
              <a:t>Inversely</a:t>
            </a:r>
            <a:r>
              <a:rPr lang="tr-TR" sz="1900" dirty="0"/>
              <a:t> </a:t>
            </a:r>
            <a:r>
              <a:rPr lang="tr-TR" sz="1900" dirty="0" err="1"/>
              <a:t>proportIonal</a:t>
            </a:r>
            <a:r>
              <a:rPr lang="tr-TR" sz="1900" dirty="0"/>
              <a:t>. </a:t>
            </a:r>
            <a:r>
              <a:rPr lang="tr-TR" sz="1900" dirty="0" err="1"/>
              <a:t>In</a:t>
            </a:r>
            <a:r>
              <a:rPr lang="tr-TR" sz="1900" dirty="0"/>
              <a:t> </a:t>
            </a:r>
            <a:r>
              <a:rPr lang="tr-TR" sz="1900" dirty="0" err="1"/>
              <a:t>other</a:t>
            </a:r>
            <a:r>
              <a:rPr lang="tr-TR" sz="1900" dirty="0"/>
              <a:t> </a:t>
            </a:r>
            <a:r>
              <a:rPr lang="tr-TR" sz="1900" dirty="0" err="1"/>
              <a:t>words</a:t>
            </a:r>
            <a:r>
              <a:rPr lang="tr-TR" sz="1900" dirty="0"/>
              <a:t>, as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pressure</a:t>
            </a:r>
            <a:r>
              <a:rPr lang="tr-TR" sz="1900" dirty="0"/>
              <a:t> </a:t>
            </a:r>
            <a:r>
              <a:rPr lang="tr-TR" sz="1900" dirty="0" err="1"/>
              <a:t>Increases</a:t>
            </a:r>
            <a:r>
              <a:rPr lang="tr-TR" sz="1900" dirty="0"/>
              <a:t>,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volume</a:t>
            </a:r>
            <a:r>
              <a:rPr lang="tr-TR" sz="1900" dirty="0"/>
              <a:t> </a:t>
            </a:r>
            <a:r>
              <a:rPr lang="tr-TR" sz="1900" dirty="0" err="1"/>
              <a:t>decreases</a:t>
            </a:r>
            <a:r>
              <a:rPr lang="tr-TR" sz="1900" dirty="0"/>
              <a:t>, </a:t>
            </a:r>
            <a:r>
              <a:rPr lang="tr-TR" sz="1900" dirty="0" err="1"/>
              <a:t>and</a:t>
            </a:r>
            <a:r>
              <a:rPr lang="tr-TR" sz="1900" dirty="0"/>
              <a:t> as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volume</a:t>
            </a:r>
            <a:r>
              <a:rPr lang="tr-TR" sz="1900" dirty="0"/>
              <a:t> </a:t>
            </a:r>
            <a:r>
              <a:rPr lang="tr-TR" sz="1900" dirty="0" err="1"/>
              <a:t>Increases</a:t>
            </a:r>
            <a:r>
              <a:rPr lang="tr-TR" sz="1900" dirty="0"/>
              <a:t>, </a:t>
            </a:r>
            <a:r>
              <a:rPr lang="tr-TR" sz="1900" dirty="0" err="1"/>
              <a:t>the</a:t>
            </a:r>
            <a:r>
              <a:rPr lang="tr-TR" sz="1900" dirty="0"/>
              <a:t> </a:t>
            </a:r>
            <a:r>
              <a:rPr lang="tr-TR" sz="1900" dirty="0" err="1"/>
              <a:t>pressure</a:t>
            </a:r>
            <a:r>
              <a:rPr lang="tr-TR" sz="1900" dirty="0"/>
              <a:t> </a:t>
            </a:r>
            <a:r>
              <a:rPr lang="tr-TR" sz="1900" dirty="0" err="1"/>
              <a:t>decreases</a:t>
            </a:r>
            <a:r>
              <a:rPr lang="tr-TR" sz="1900" dirty="0"/>
              <a:t>. </a:t>
            </a:r>
            <a:r>
              <a:rPr lang="tr-TR" sz="1900" dirty="0" err="1"/>
              <a:t>therefore</a:t>
            </a:r>
            <a:r>
              <a:rPr lang="tr-TR" sz="1900" dirty="0"/>
              <a:t> </a:t>
            </a:r>
            <a:r>
              <a:rPr lang="tr-TR" sz="1900" dirty="0" err="1"/>
              <a:t>producIng</a:t>
            </a:r>
            <a:r>
              <a:rPr lang="tr-TR" sz="1900" dirty="0"/>
              <a:t> </a:t>
            </a:r>
            <a:r>
              <a:rPr lang="tr-TR" sz="1900" dirty="0" err="1"/>
              <a:t>energy</a:t>
            </a:r>
            <a:r>
              <a:rPr lang="tr-TR" sz="1900" dirty="0"/>
              <a:t>.</a:t>
            </a:r>
          </a:p>
          <a:p>
            <a:endParaRPr lang="tr-TR" sz="1900" dirty="0"/>
          </a:p>
        </p:txBody>
      </p:sp>
    </p:spTree>
    <p:extLst>
      <p:ext uri="{BB962C8B-B14F-4D97-AF65-F5344CB8AC3E}">
        <p14:creationId xmlns:p14="http://schemas.microsoft.com/office/powerpoint/2010/main" val="38427656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B1981535-B5AA-4E0C-ACE5-925CC19B2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2">
            <a:extLst>
              <a:ext uri="{FF2B5EF4-FFF2-40B4-BE49-F238E27FC236}">
                <a16:creationId xmlns:a16="http://schemas.microsoft.com/office/drawing/2014/main" id="{BF97D060-AA7E-4411-BA62-28BD1EBD55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14">
            <a:extLst>
              <a:ext uri="{FF2B5EF4-FFF2-40B4-BE49-F238E27FC236}">
                <a16:creationId xmlns:a16="http://schemas.microsoft.com/office/drawing/2014/main" id="{57E607C4-A0A1-44FA-981D-EA3B81396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16">
            <a:extLst>
              <a:ext uri="{FF2B5EF4-FFF2-40B4-BE49-F238E27FC236}">
                <a16:creationId xmlns:a16="http://schemas.microsoft.com/office/drawing/2014/main" id="{08D97526-B9D9-4257-B6A9-9D7988974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72CCF6FE-A039-41B1-BA62-02C8BA6060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418788" y="0"/>
            <a:ext cx="73544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61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5BF0A5E1-2782-4FCC-8DE8-1580EE60E5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2004014"/>
            <a:ext cx="10364451" cy="1858860"/>
          </a:xfrm>
        </p:spPr>
        <p:txBody>
          <a:bodyPr/>
          <a:lstStyle/>
          <a:p>
            <a:r>
              <a:rPr lang="tr-TR" dirty="0"/>
              <a:t>CONCLUSION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E822863E-7158-482D-B5A0-130D4B2B916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84566" y="2364208"/>
            <a:ext cx="10363826" cy="3424107"/>
          </a:xfrm>
        </p:spPr>
        <p:txBody>
          <a:bodyPr/>
          <a:lstStyle/>
          <a:p>
            <a:endParaRPr lang="tr-TR" dirty="0"/>
          </a:p>
        </p:txBody>
      </p:sp>
    </p:spTree>
    <p:extLst>
      <p:ext uri="{BB962C8B-B14F-4D97-AF65-F5344CB8AC3E}">
        <p14:creationId xmlns:p14="http://schemas.microsoft.com/office/powerpoint/2010/main" val="182832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4F95DE6-BC61-4DB8-97B8-E32959EA0E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8D9C176-456B-4F71-AB87-9D14B8B3D1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66" t="75007" r="30510"/>
          <a:stretch/>
        </p:blipFill>
        <p:spPr>
          <a:xfrm>
            <a:off x="0" y="138157"/>
            <a:ext cx="1712063" cy="1045389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609F2840-693F-0E47-B31A-DF2F85A71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618517"/>
            <a:ext cx="7859564" cy="1596177"/>
          </a:xfrm>
        </p:spPr>
        <p:txBody>
          <a:bodyPr>
            <a:normAutofit/>
          </a:bodyPr>
          <a:lstStyle/>
          <a:p>
            <a:r>
              <a:rPr lang="tr-TR" sz="4000"/>
              <a:t>Resources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F97C55-868F-4FDD-BD3C-D2F191796F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83" t="89413" r="18746"/>
          <a:stretch/>
        </p:blipFill>
        <p:spPr>
          <a:xfrm>
            <a:off x="8404564" y="0"/>
            <a:ext cx="2589690" cy="59154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722FB9-EA01-42A6-96B2-185F5CC120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0213"/>
          <a:stretch/>
        </p:blipFill>
        <p:spPr>
          <a:xfrm>
            <a:off x="10471066" y="183232"/>
            <a:ext cx="1720934" cy="1683522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14FC1022-5080-9D41-9C81-87B887DDE9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3" y="2367092"/>
            <a:ext cx="7859565" cy="3424107"/>
          </a:xfrm>
        </p:spPr>
        <p:txBody>
          <a:bodyPr>
            <a:normAutofit/>
          </a:bodyPr>
          <a:lstStyle/>
          <a:p>
            <a:r>
              <a:rPr lang="tr-TR" sz="1800" dirty="0">
                <a:hlinkClick r:id="rId4"/>
              </a:rPr>
              <a:t>https://www.compressorworld.com/blog/aIr-compressors-and-how-they-work/</a:t>
            </a:r>
            <a:endParaRPr lang="tr-TR" sz="1800" dirty="0"/>
          </a:p>
          <a:p>
            <a:r>
              <a:rPr lang="tr-TR" sz="1800" dirty="0">
                <a:hlinkClick r:id="rId5"/>
              </a:rPr>
              <a:t>https://www.sonmezkompresor.com/pIstonlu-kompresor-nedIr-calIsma-prensIbI/</a:t>
            </a:r>
            <a:endParaRPr lang="tr-TR" sz="1800" dirty="0"/>
          </a:p>
          <a:p>
            <a:r>
              <a:rPr lang="tr-TR" sz="1800" dirty="0">
                <a:hlinkClick r:id="rId6"/>
              </a:rPr>
              <a:t>https://slIdetodoc.com/5-blm-kompresrler-sIkItIrma-nasIl-oluur-sktrma-akkan/</a:t>
            </a:r>
            <a:endParaRPr lang="tr-TR" sz="1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2B4E49C-E7B4-4F6A-8B93-646A0E2411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0341"/>
          <a:stretch/>
        </p:blipFill>
        <p:spPr>
          <a:xfrm>
            <a:off x="11494523" y="2664767"/>
            <a:ext cx="635958" cy="764233"/>
          </a:xfrm>
          <a:custGeom>
            <a:avLst/>
            <a:gdLst>
              <a:gd name="connsiteX0" fmla="*/ 0 w 984308"/>
              <a:gd name="connsiteY0" fmla="*/ 0 h 1182847"/>
              <a:gd name="connsiteX1" fmla="*/ 984308 w 984308"/>
              <a:gd name="connsiteY1" fmla="*/ 0 h 1182847"/>
              <a:gd name="connsiteX2" fmla="*/ 984308 w 984308"/>
              <a:gd name="connsiteY2" fmla="*/ 1161661 h 1182847"/>
              <a:gd name="connsiteX3" fmla="*/ 966627 w 984308"/>
              <a:gd name="connsiteY3" fmla="*/ 1165915 h 1182847"/>
              <a:gd name="connsiteX4" fmla="*/ 787132 w 984308"/>
              <a:gd name="connsiteY4" fmla="*/ 1182847 h 1182847"/>
              <a:gd name="connsiteX5" fmla="*/ 48601 w 984308"/>
              <a:gd name="connsiteY5" fmla="*/ 815395 h 1182847"/>
              <a:gd name="connsiteX6" fmla="*/ 0 w 984308"/>
              <a:gd name="connsiteY6" fmla="*/ 731606 h 1182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4308" h="1182847">
                <a:moveTo>
                  <a:pt x="0" y="0"/>
                </a:moveTo>
                <a:lnTo>
                  <a:pt x="984308" y="0"/>
                </a:lnTo>
                <a:lnTo>
                  <a:pt x="984308" y="1161661"/>
                </a:lnTo>
                <a:lnTo>
                  <a:pt x="966627" y="1165915"/>
                </a:lnTo>
                <a:cubicBezTo>
                  <a:pt x="908648" y="1177017"/>
                  <a:pt x="848618" y="1182847"/>
                  <a:pt x="787132" y="1182847"/>
                </a:cubicBezTo>
                <a:cubicBezTo>
                  <a:pt x="479703" y="1182847"/>
                  <a:pt x="208655" y="1037089"/>
                  <a:pt x="48601" y="815395"/>
                </a:cubicBezTo>
                <a:lnTo>
                  <a:pt x="0" y="731606"/>
                </a:lnTo>
                <a:close/>
              </a:path>
            </a:pathLst>
          </a:cu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6528FBF-1727-4546-8131-BA22ED8B54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73" t="81531" r="19879"/>
          <a:stretch/>
        </p:blipFill>
        <p:spPr>
          <a:xfrm>
            <a:off x="8887626" y="5982056"/>
            <a:ext cx="1192806" cy="875944"/>
          </a:xfrm>
          <a:custGeom>
            <a:avLst/>
            <a:gdLst>
              <a:gd name="connsiteX0" fmla="*/ 2051608 w 4103216"/>
              <a:gd name="connsiteY0" fmla="*/ 0 h 1714050"/>
              <a:gd name="connsiteX1" fmla="*/ 4103216 w 4103216"/>
              <a:gd name="connsiteY1" fmla="*/ 1266738 h 1714050"/>
              <a:gd name="connsiteX2" fmla="*/ 4010980 w 4103216"/>
              <a:gd name="connsiteY2" fmla="*/ 1643427 h 1714050"/>
              <a:gd name="connsiteX3" fmla="*/ 3969116 w 4103216"/>
              <a:gd name="connsiteY3" fmla="*/ 1714050 h 1714050"/>
              <a:gd name="connsiteX4" fmla="*/ 134100 w 4103216"/>
              <a:gd name="connsiteY4" fmla="*/ 1714050 h 1714050"/>
              <a:gd name="connsiteX5" fmla="*/ 92237 w 4103216"/>
              <a:gd name="connsiteY5" fmla="*/ 1643427 h 1714050"/>
              <a:gd name="connsiteX6" fmla="*/ 0 w 4103216"/>
              <a:gd name="connsiteY6" fmla="*/ 1266738 h 1714050"/>
              <a:gd name="connsiteX7" fmla="*/ 2051608 w 4103216"/>
              <a:gd name="connsiteY7" fmla="*/ 0 h 171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103216" h="1714050">
                <a:moveTo>
                  <a:pt x="2051608" y="0"/>
                </a:moveTo>
                <a:cubicBezTo>
                  <a:pt x="3184680" y="0"/>
                  <a:pt x="4103216" y="567138"/>
                  <a:pt x="4103216" y="1266738"/>
                </a:cubicBezTo>
                <a:cubicBezTo>
                  <a:pt x="4103216" y="1397913"/>
                  <a:pt x="4070924" y="1524431"/>
                  <a:pt x="4010980" y="1643427"/>
                </a:cubicBezTo>
                <a:lnTo>
                  <a:pt x="3969116" y="1714050"/>
                </a:lnTo>
                <a:lnTo>
                  <a:pt x="134100" y="1714050"/>
                </a:lnTo>
                <a:lnTo>
                  <a:pt x="92237" y="1643427"/>
                </a:lnTo>
                <a:cubicBezTo>
                  <a:pt x="32293" y="1524431"/>
                  <a:pt x="0" y="1397913"/>
                  <a:pt x="0" y="1266738"/>
                </a:cubicBezTo>
                <a:cubicBezTo>
                  <a:pt x="0" y="567138"/>
                  <a:pt x="918536" y="0"/>
                  <a:pt x="20516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93159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8FE65CB-EFD8-497D-A30A-093E20EAC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0E374F5-52B2-4260-8B1C-54237931F0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DC803918-8D88-5548-81B3-CCD7BC4AE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5" y="2367092"/>
            <a:ext cx="8258218" cy="38813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 the part that we </a:t>
            </a:r>
            <a:r>
              <a:rPr lang="en-US" sz="1800" dirty="0" err="1"/>
              <a:t>acquIred</a:t>
            </a:r>
            <a:r>
              <a:rPr lang="en-US" sz="1800" dirty="0"/>
              <a:t> was a second hand part and It was </a:t>
            </a:r>
            <a:r>
              <a:rPr lang="en-US" sz="1800" dirty="0" err="1"/>
              <a:t>workIng</a:t>
            </a:r>
            <a:r>
              <a:rPr lang="en-US" sz="1800" dirty="0"/>
              <a:t> In a system before. The </a:t>
            </a:r>
            <a:r>
              <a:rPr lang="en-US" sz="1800" dirty="0" err="1"/>
              <a:t>orIgInal</a:t>
            </a:r>
            <a:r>
              <a:rPr lang="en-US" sz="1800" dirty="0"/>
              <a:t> compressor had a tank </a:t>
            </a:r>
            <a:r>
              <a:rPr lang="en-US" sz="1800" dirty="0" err="1"/>
              <a:t>wIth</a:t>
            </a:r>
            <a:r>
              <a:rPr lang="en-US" sz="1800" dirty="0"/>
              <a:t> It but the tank was very </a:t>
            </a:r>
            <a:r>
              <a:rPr lang="en-US" sz="1800" dirty="0" err="1"/>
              <a:t>bIg</a:t>
            </a:r>
            <a:r>
              <a:rPr lang="en-US" sz="1800" dirty="0"/>
              <a:t> In </a:t>
            </a:r>
            <a:r>
              <a:rPr lang="en-US" sz="1800" dirty="0" err="1"/>
              <a:t>sIze</a:t>
            </a:r>
            <a:r>
              <a:rPr lang="en-US" sz="1800" dirty="0"/>
              <a:t> and </a:t>
            </a:r>
            <a:r>
              <a:rPr lang="en-US" sz="1800" dirty="0" err="1"/>
              <a:t>ImpossIble</a:t>
            </a:r>
            <a:r>
              <a:rPr lang="en-US" sz="1800" dirty="0"/>
              <a:t> to measure. </a:t>
            </a:r>
            <a:r>
              <a:rPr lang="en-US" sz="1800" dirty="0" err="1"/>
              <a:t>WIth</a:t>
            </a:r>
            <a:r>
              <a:rPr lang="en-US" sz="1800" dirty="0"/>
              <a:t> the tank the compressor Is 203 kg </a:t>
            </a:r>
            <a:r>
              <a:rPr lang="en-US" sz="1800" dirty="0" err="1"/>
              <a:t>wIthout</a:t>
            </a:r>
            <a:r>
              <a:rPr lang="en-US" sz="1800" dirty="0"/>
              <a:t> It , the compressor </a:t>
            </a:r>
            <a:r>
              <a:rPr lang="en-US" sz="1800" dirty="0" err="1"/>
              <a:t>weIghs</a:t>
            </a:r>
            <a:r>
              <a:rPr lang="en-US" sz="1800" dirty="0"/>
              <a:t> 15 kg. The compressor works In a range of 3.5 to 5.5 </a:t>
            </a:r>
            <a:r>
              <a:rPr lang="en-US" sz="1800" dirty="0" err="1"/>
              <a:t>kWs</a:t>
            </a:r>
            <a:r>
              <a:rPr lang="en-US" sz="1800" dirty="0"/>
              <a:t>. The compressor has Its </a:t>
            </a:r>
            <a:r>
              <a:rPr lang="en-US" sz="1800" dirty="0" err="1"/>
              <a:t>materIals</a:t>
            </a:r>
            <a:r>
              <a:rPr lang="en-US" sz="1800" dirty="0"/>
              <a:t> mostly made out of an </a:t>
            </a:r>
            <a:r>
              <a:rPr lang="en-US" sz="1800" dirty="0" err="1"/>
              <a:t>alumInIum</a:t>
            </a:r>
            <a:r>
              <a:rPr lang="en-US" sz="1800" dirty="0"/>
              <a:t> alloy, the parts that are </a:t>
            </a:r>
            <a:r>
              <a:rPr lang="en-US" sz="1800" dirty="0" err="1"/>
              <a:t>responsIble</a:t>
            </a:r>
            <a:r>
              <a:rPr lang="en-US" sz="1800" dirty="0"/>
              <a:t> for </a:t>
            </a:r>
            <a:r>
              <a:rPr lang="en-US" sz="1800" dirty="0" err="1"/>
              <a:t>sealIng</a:t>
            </a:r>
            <a:r>
              <a:rPr lang="en-US" sz="1800" dirty="0"/>
              <a:t> are made out of </a:t>
            </a:r>
            <a:r>
              <a:rPr lang="en-US" sz="1800" dirty="0" err="1"/>
              <a:t>plastIc</a:t>
            </a:r>
            <a:r>
              <a:rPr lang="en-US" sz="1800" dirty="0"/>
              <a:t>. The compressor can apply pressure up to 11 bars. And the flow Is 653 </a:t>
            </a:r>
            <a:r>
              <a:rPr lang="en-US" sz="1800" dirty="0" err="1"/>
              <a:t>lItres</a:t>
            </a:r>
            <a:r>
              <a:rPr lang="en-US" sz="1800" dirty="0"/>
              <a:t> per </a:t>
            </a:r>
            <a:r>
              <a:rPr lang="en-US" sz="1800" dirty="0" err="1"/>
              <a:t>mInute</a:t>
            </a:r>
            <a:r>
              <a:rPr lang="en-US" sz="1800" dirty="0"/>
              <a:t>. </a:t>
            </a:r>
            <a:endParaRPr lang="tr-TR" sz="1800" dirty="0"/>
          </a:p>
        </p:txBody>
      </p:sp>
      <p:sp>
        <p:nvSpPr>
          <p:cNvPr id="2" name="Başlık 1">
            <a:extLst>
              <a:ext uri="{FF2B5EF4-FFF2-40B4-BE49-F238E27FC236}">
                <a16:creationId xmlns:a16="http://schemas.microsoft.com/office/drawing/2014/main" id="{5694241F-BC23-D441-A8B6-BBF6E4F37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40831"/>
            <a:ext cx="4871206" cy="1573863"/>
          </a:xfrm>
        </p:spPr>
        <p:txBody>
          <a:bodyPr>
            <a:normAutofit fontScale="90000"/>
          </a:bodyPr>
          <a:lstStyle/>
          <a:p>
            <a:pPr algn="l"/>
            <a:r>
              <a:rPr lang="tr-T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 HOW </a:t>
            </a:r>
            <a:r>
              <a:rPr lang="en-US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many </a:t>
            </a:r>
            <a:r>
              <a:rPr lang="tr-TR" sz="2500" b="1">
                <a:latin typeface="Times New Roman" panose="02020603050405020304" pitchFamily="18" charset="0"/>
                <a:cs typeface="Times New Roman" panose="02020603050405020304" pitchFamily="18" charset="0"/>
              </a:rPr>
              <a:t>WATTS </a:t>
            </a:r>
            <a:r>
              <a:rPr lang="tr-T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AIR COMPRESSOR OPERATE</a:t>
            </a:r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what are other measurements</a:t>
            </a:r>
            <a:b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tr-TR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42803853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şlık 1">
            <a:extLst>
              <a:ext uri="{FF2B5EF4-FFF2-40B4-BE49-F238E27FC236}">
                <a16:creationId xmlns:a16="http://schemas.microsoft.com/office/drawing/2014/main" id="{2CBA2E22-970F-F14F-8E2A-06FA5BFD49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1892" y="575655"/>
            <a:ext cx="3711388" cy="795613"/>
          </a:xfrm>
        </p:spPr>
        <p:txBody>
          <a:bodyPr>
            <a:normAutofit fontScale="90000"/>
          </a:bodyPr>
          <a:lstStyle/>
          <a:p>
            <a:r>
              <a:rPr lang="tr-TR" dirty="0"/>
              <a:t>Parts aND d</a:t>
            </a:r>
            <a:r>
              <a:rPr lang="en-US" dirty="0"/>
              <a:t>I</a:t>
            </a:r>
            <a:r>
              <a:rPr lang="tr-TR" dirty="0"/>
              <a:t>SASEMBLY</a:t>
            </a:r>
          </a:p>
        </p:txBody>
      </p:sp>
      <p:sp>
        <p:nvSpPr>
          <p:cNvPr id="3" name="İçerik Yer Tutucusu 2">
            <a:extLst>
              <a:ext uri="{FF2B5EF4-FFF2-40B4-BE49-F238E27FC236}">
                <a16:creationId xmlns:a16="http://schemas.microsoft.com/office/drawing/2014/main" id="{7980F737-F3A0-8241-86EB-22EED87B8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76" y="1730160"/>
            <a:ext cx="2807620" cy="3424107"/>
          </a:xfrm>
        </p:spPr>
        <p:txBody>
          <a:bodyPr>
            <a:normAutofit fontScale="92500" lnSpcReduction="10000"/>
          </a:bodyPr>
          <a:lstStyle/>
          <a:p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object</a:t>
            </a:r>
            <a:r>
              <a:rPr lang="tr-TR" dirty="0"/>
              <a:t> </a:t>
            </a:r>
            <a:r>
              <a:rPr lang="tr-TR" dirty="0" err="1"/>
              <a:t>contaIns</a:t>
            </a:r>
            <a:r>
              <a:rPr lang="tr-TR" dirty="0"/>
              <a:t> 33 </a:t>
            </a:r>
            <a:r>
              <a:rPr lang="tr-TR" dirty="0" err="1"/>
              <a:t>parts</a:t>
            </a:r>
            <a:r>
              <a:rPr lang="tr-TR" dirty="0"/>
              <a:t>.</a:t>
            </a:r>
          </a:p>
          <a:p>
            <a:r>
              <a:rPr lang="tr-TR" dirty="0" err="1"/>
              <a:t>We</a:t>
            </a:r>
            <a:r>
              <a:rPr lang="tr-TR" dirty="0"/>
              <a:t> </a:t>
            </a:r>
            <a:r>
              <a:rPr lang="tr-TR" dirty="0" err="1"/>
              <a:t>have</a:t>
            </a:r>
            <a:r>
              <a:rPr lang="tr-TR" dirty="0"/>
              <a:t> put </a:t>
            </a:r>
            <a:r>
              <a:rPr lang="tr-TR" dirty="0" err="1"/>
              <a:t>over</a:t>
            </a:r>
            <a:r>
              <a:rPr lang="tr-TR" dirty="0"/>
              <a:t> 120 </a:t>
            </a:r>
            <a:r>
              <a:rPr lang="tr-TR" dirty="0" err="1"/>
              <a:t>hours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complete</a:t>
            </a:r>
            <a:r>
              <a:rPr lang="tr-TR" dirty="0"/>
              <a:t> </a:t>
            </a:r>
            <a:r>
              <a:rPr lang="tr-TR" dirty="0" err="1"/>
              <a:t>the</a:t>
            </a:r>
            <a:r>
              <a:rPr lang="tr-TR" dirty="0"/>
              <a:t> </a:t>
            </a:r>
            <a:r>
              <a:rPr lang="tr-TR" dirty="0" err="1"/>
              <a:t>modellIng</a:t>
            </a:r>
            <a:r>
              <a:rPr lang="tr-TR" dirty="0"/>
              <a:t> </a:t>
            </a:r>
            <a:r>
              <a:rPr lang="tr-TR" dirty="0" err="1"/>
              <a:t>pocess</a:t>
            </a:r>
            <a:r>
              <a:rPr lang="tr-TR" dirty="0"/>
              <a:t>.</a:t>
            </a:r>
          </a:p>
          <a:p>
            <a:r>
              <a:rPr lang="tr-TR" dirty="0" err="1"/>
              <a:t>ıt</a:t>
            </a:r>
            <a:r>
              <a:rPr lang="tr-TR" dirty="0"/>
              <a:t> </a:t>
            </a:r>
            <a:r>
              <a:rPr lang="tr-TR" dirty="0" err="1"/>
              <a:t>took</a:t>
            </a:r>
            <a:r>
              <a:rPr lang="tr-TR" dirty="0"/>
              <a:t> 3 </a:t>
            </a:r>
            <a:r>
              <a:rPr lang="tr-TR" dirty="0" err="1"/>
              <a:t>hours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dIssassembl</a:t>
            </a:r>
            <a:r>
              <a:rPr lang="en-US" dirty="0"/>
              <a:t>E</a:t>
            </a:r>
            <a:r>
              <a:rPr lang="tr-TR" dirty="0"/>
              <a:t> </a:t>
            </a:r>
            <a:r>
              <a:rPr lang="tr-TR" dirty="0" err="1"/>
              <a:t>and</a:t>
            </a:r>
            <a:r>
              <a:rPr lang="tr-TR" dirty="0"/>
              <a:t> 6 </a:t>
            </a:r>
            <a:r>
              <a:rPr lang="tr-TR" dirty="0" err="1"/>
              <a:t>hours</a:t>
            </a:r>
            <a:r>
              <a:rPr lang="tr-TR" dirty="0"/>
              <a:t> </a:t>
            </a:r>
            <a:r>
              <a:rPr lang="tr-TR" dirty="0" err="1"/>
              <a:t>to</a:t>
            </a:r>
            <a:r>
              <a:rPr lang="tr-TR" dirty="0"/>
              <a:t> </a:t>
            </a:r>
            <a:r>
              <a:rPr lang="tr-TR" dirty="0" err="1"/>
              <a:t>assembl</a:t>
            </a:r>
            <a:r>
              <a:rPr lang="en-US" dirty="0"/>
              <a:t>E</a:t>
            </a:r>
            <a:r>
              <a:rPr lang="tr-TR" dirty="0"/>
              <a:t>.</a:t>
            </a:r>
          </a:p>
          <a:p>
            <a:endParaRPr lang="tr-TR" dirty="0"/>
          </a:p>
        </p:txBody>
      </p:sp>
      <p:pic>
        <p:nvPicPr>
          <p:cNvPr id="1026" name="Picture 2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556AD433-4DC7-B74F-8253-C536896E94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5303" y="0"/>
            <a:ext cx="1858215" cy="330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close up of a wheel&#10;&#10;Description automatically generated with medium confidence">
            <a:extLst>
              <a:ext uri="{FF2B5EF4-FFF2-40B4-BE49-F238E27FC236}">
                <a16:creationId xmlns:a16="http://schemas.microsoft.com/office/drawing/2014/main" id="{D0A4AA74-005F-C34C-820E-9B07E77ED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280" y="-11812"/>
            <a:ext cx="2481856" cy="33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 picture containing ground, shoes&#10;&#10;Description automatically generated">
            <a:extLst>
              <a:ext uri="{FF2B5EF4-FFF2-40B4-BE49-F238E27FC236}">
                <a16:creationId xmlns:a16="http://schemas.microsoft.com/office/drawing/2014/main" id="{F20A7023-E9ED-EE4A-8912-567A7E31D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4614" y="3360641"/>
            <a:ext cx="1926060" cy="3424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5B2F13AB-B7EB-3644-B23A-E95688B6A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4473" y="3376747"/>
            <a:ext cx="1926060" cy="342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 picture containing indoor, wooden&#10;&#10;Description automatically generated">
            <a:extLst>
              <a:ext uri="{FF2B5EF4-FFF2-40B4-BE49-F238E27FC236}">
                <a16:creationId xmlns:a16="http://schemas.microsoft.com/office/drawing/2014/main" id="{A1A7AF40-9164-A144-91DE-85AB6BE82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2898" y="-23624"/>
            <a:ext cx="2481856" cy="3309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 metal object on a wood surface&#10;&#10;Description automatically generated with medium confidence">
            <a:extLst>
              <a:ext uri="{FF2B5EF4-FFF2-40B4-BE49-F238E27FC236}">
                <a16:creationId xmlns:a16="http://schemas.microsoft.com/office/drawing/2014/main" id="{71716A19-CFBD-FD47-B405-34B10E61ED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115" y="4914900"/>
            <a:ext cx="1457325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A picture containing gear, dirty&#10;&#10;Description automatically generated">
            <a:extLst>
              <a:ext uri="{FF2B5EF4-FFF2-40B4-BE49-F238E27FC236}">
                <a16:creationId xmlns:a16="http://schemas.microsoft.com/office/drawing/2014/main" id="{15424976-C711-2D42-ABF7-7BC6846B1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050" y="4914900"/>
            <a:ext cx="1092994" cy="194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A pair of scissors on a table&#10;&#10;Description automatically generated with medium confidence">
            <a:extLst>
              <a:ext uri="{FF2B5EF4-FFF2-40B4-BE49-F238E27FC236}">
                <a16:creationId xmlns:a16="http://schemas.microsoft.com/office/drawing/2014/main" id="{5165F4A5-7682-A94D-8481-D7532269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68020" y="2750216"/>
            <a:ext cx="1528484" cy="271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A picture containing gear&#10;&#10;Description automatically generated">
            <a:extLst>
              <a:ext uri="{FF2B5EF4-FFF2-40B4-BE49-F238E27FC236}">
                <a16:creationId xmlns:a16="http://schemas.microsoft.com/office/drawing/2014/main" id="{CB5062A0-9EDF-274C-BF18-2FA469A447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0" t="28922" r="14789" b="27772"/>
          <a:stretch/>
        </p:blipFill>
        <p:spPr bwMode="auto">
          <a:xfrm>
            <a:off x="3833748" y="3304681"/>
            <a:ext cx="1434697" cy="131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picture containing indoor, gear&#10;&#10;Description automatically generated">
            <a:extLst>
              <a:ext uri="{FF2B5EF4-FFF2-40B4-BE49-F238E27FC236}">
                <a16:creationId xmlns:a16="http://schemas.microsoft.com/office/drawing/2014/main" id="{8FD57033-169F-4B0B-8718-3E8D9036C3E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2689" y="5165386"/>
            <a:ext cx="2256817" cy="1692613"/>
          </a:xfrm>
          <a:prstGeom prst="rect">
            <a:avLst/>
          </a:prstGeom>
        </p:spPr>
      </p:pic>
      <p:pic>
        <p:nvPicPr>
          <p:cNvPr id="7" name="Picture 6" descr="A picture containing table, floor, indoor, wooden&#10;&#10;Description automatically generated">
            <a:extLst>
              <a:ext uri="{FF2B5EF4-FFF2-40B4-BE49-F238E27FC236}">
                <a16:creationId xmlns:a16="http://schemas.microsoft.com/office/drawing/2014/main" id="{843E9778-8FB0-4A34-845D-55559DA6D8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89506" y="4613274"/>
            <a:ext cx="1683544" cy="224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571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48EC41B9-2D25-48A6-BC40-DA8F79F3EB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Çevrimiçi Medya 3" descr="3">
            <a:hlinkClick r:id="" action="ppaction://media"/>
            <a:extLst>
              <a:ext uri="{FF2B5EF4-FFF2-40B4-BE49-F238E27FC236}">
                <a16:creationId xmlns:a16="http://schemas.microsoft.com/office/drawing/2014/main" id="{D400FD7F-B0AF-144F-9724-E7949EEEB759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2536464" y="623533"/>
            <a:ext cx="7063773" cy="3991032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8F21547-A433-450A-B2A3-930DCFABD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324"/>
          <a:stretch/>
        </p:blipFill>
        <p:spPr>
          <a:xfrm>
            <a:off x="0" y="0"/>
            <a:ext cx="3496235" cy="6858000"/>
          </a:xfrm>
          <a:prstGeom prst="rect">
            <a:avLst/>
          </a:prstGeom>
        </p:spPr>
      </p:pic>
      <p:sp>
        <p:nvSpPr>
          <p:cNvPr id="2" name="Başlık 1">
            <a:extLst>
              <a:ext uri="{FF2B5EF4-FFF2-40B4-BE49-F238E27FC236}">
                <a16:creationId xmlns:a16="http://schemas.microsoft.com/office/drawing/2014/main" id="{D40B919A-7239-0145-9167-B17E589FD5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/>
              <a:t>DIsassembly</a:t>
            </a:r>
            <a:endParaRPr lang="en-US" sz="4800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73B520B-D7E7-436A-B263-0682940B4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810" r="21258"/>
          <a:stretch/>
        </p:blipFill>
        <p:spPr>
          <a:xfrm>
            <a:off x="0" y="4238951"/>
            <a:ext cx="9600237" cy="261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1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3E3B40-36E2-4B0D-9F6A-207D60EA20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31" y="0"/>
            <a:ext cx="4873474" cy="679994"/>
          </a:xfrm>
        </p:spPr>
        <p:txBody>
          <a:bodyPr/>
          <a:lstStyle/>
          <a:p>
            <a:r>
              <a:rPr lang="en-US" dirty="0"/>
              <a:t>Our object IN REAL life</a:t>
            </a:r>
          </a:p>
        </p:txBody>
      </p:sp>
      <p:pic>
        <p:nvPicPr>
          <p:cNvPr id="8" name="Content Placeholder 7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4CED79AA-F994-4732-9F92-3809138D9A2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0" y="679995"/>
            <a:ext cx="5148338" cy="6178006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13038E-C055-46B1-94DF-B3B3856858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02553" y="98812"/>
            <a:ext cx="4881804" cy="679994"/>
          </a:xfrm>
        </p:spPr>
        <p:txBody>
          <a:bodyPr/>
          <a:lstStyle/>
          <a:p>
            <a:r>
              <a:rPr lang="en-US" dirty="0"/>
              <a:t>Our finished and Rendered assembly</a:t>
            </a:r>
          </a:p>
        </p:txBody>
      </p:sp>
      <p:pic>
        <p:nvPicPr>
          <p:cNvPr id="10" name="Content Placeholder 9" descr="A close-up of a machine&#10;&#10;Description automatically generated with low confidence">
            <a:extLst>
              <a:ext uri="{FF2B5EF4-FFF2-40B4-BE49-F238E27FC236}">
                <a16:creationId xmlns:a16="http://schemas.microsoft.com/office/drawing/2014/main" id="{DD7E968A-9535-4005-8E91-27E411600A2B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6002553" y="770021"/>
            <a:ext cx="6189447" cy="6087981"/>
          </a:xfrm>
        </p:spPr>
      </p:pic>
    </p:spTree>
    <p:extLst>
      <p:ext uri="{BB962C8B-B14F-4D97-AF65-F5344CB8AC3E}">
        <p14:creationId xmlns:p14="http://schemas.microsoft.com/office/powerpoint/2010/main" val="1084891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8CEE93-BC1D-4A7F-A208-0C148BA226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3D2E0D-23D4-423A-8DC6-12F7AD9415A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1FC338B2-7000-485D-B743-C7AA5159E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020" y="0"/>
            <a:ext cx="5082980" cy="5646909"/>
          </a:xfrm>
          <a:prstGeom prst="rect">
            <a:avLst/>
          </a:prstGeom>
        </p:spPr>
      </p:pic>
      <p:pic>
        <p:nvPicPr>
          <p:cNvPr id="14" name="Picture 13" descr="A person working on a machine&#10;&#10;Description automatically generated with low confidence">
            <a:extLst>
              <a:ext uri="{FF2B5EF4-FFF2-40B4-BE49-F238E27FC236}">
                <a16:creationId xmlns:a16="http://schemas.microsoft.com/office/drawing/2014/main" id="{89DD6730-37C5-4365-9206-054F87B57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56984"/>
            <a:ext cx="7559695" cy="480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17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9DD9-E933-40D8-AABF-BB216380AC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28046" y="-392136"/>
            <a:ext cx="10364451" cy="1596177"/>
          </a:xfrm>
        </p:spPr>
        <p:txBody>
          <a:bodyPr/>
          <a:lstStyle/>
          <a:p>
            <a:r>
              <a:rPr lang="en-US" dirty="0"/>
              <a:t>Assembly sequence</a:t>
            </a:r>
          </a:p>
        </p:txBody>
      </p:sp>
      <p:pic>
        <p:nvPicPr>
          <p:cNvPr id="4" name="FinalAssemblySequence">
            <a:hlinkClick r:id="" action="ppaction://media"/>
            <a:extLst>
              <a:ext uri="{FF2B5EF4-FFF2-40B4-BE49-F238E27FC236}">
                <a16:creationId xmlns:a16="http://schemas.microsoft.com/office/drawing/2014/main" id="{2C3BD49B-CACF-4816-B4D1-7BD54263218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2402221" y="-1010653"/>
            <a:ext cx="14437812" cy="7760368"/>
          </a:xfrm>
        </p:spPr>
      </p:pic>
    </p:spTree>
    <p:extLst>
      <p:ext uri="{BB962C8B-B14F-4D97-AF65-F5344CB8AC3E}">
        <p14:creationId xmlns:p14="http://schemas.microsoft.com/office/powerpoint/2010/main" val="3793286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amla">
  <a:themeElements>
    <a:clrScheme name="Damla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amla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la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1787</TotalTime>
  <Words>699</Words>
  <Application>Microsoft Office PowerPoint</Application>
  <PresentationFormat>Widescreen</PresentationFormat>
  <Paragraphs>55</Paragraphs>
  <Slides>32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Times New Roman</vt:lpstr>
      <vt:lpstr>Tw Cen MT</vt:lpstr>
      <vt:lpstr>Twentieth Century</vt:lpstr>
      <vt:lpstr>Damla</vt:lpstr>
      <vt:lpstr>MECH203 TERM PROJECT Aır Compressor</vt:lpstr>
      <vt:lpstr>aIR COMPRESSOR</vt:lpstr>
      <vt:lpstr>HOW DOES AN AIR COMPRESSOR WORK?</vt:lpstr>
      <vt:lpstr>AT HOW many WATTS DOES AIR COMPRESSOR OPERATE and what are other measurements  ?</vt:lpstr>
      <vt:lpstr>Parts aND dISASEMBLY</vt:lpstr>
      <vt:lpstr>DIsassembly</vt:lpstr>
      <vt:lpstr>PowerPoint Presentation</vt:lpstr>
      <vt:lpstr>PowerPoint Presentation</vt:lpstr>
      <vt:lpstr>Assembly sequence</vt:lpstr>
      <vt:lpstr>PowerPoint Presentation</vt:lpstr>
      <vt:lpstr>DIFFICULTIES THAT WE FACED</vt:lpstr>
      <vt:lpstr>MODEL BY: EMİR KAAN SONAY</vt:lpstr>
      <vt:lpstr>PowerPoint Presentation</vt:lpstr>
      <vt:lpstr>MODEL BY: HIKMET BATUHAN BALKI</vt:lpstr>
      <vt:lpstr>PowerPoint Presentation</vt:lpstr>
      <vt:lpstr>MODEL BY: HIKMET BATUHAN BALKI</vt:lpstr>
      <vt:lpstr>PowerPoint Presentation</vt:lpstr>
      <vt:lpstr>MODEL BY: AHMET METE COŞKUN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BY: ERKİN PÜREN</vt:lpstr>
      <vt:lpstr>PowerPoint Presentation</vt:lpstr>
      <vt:lpstr>Fem structural analysıs</vt:lpstr>
      <vt:lpstr>Problems we have faced:</vt:lpstr>
      <vt:lpstr>Results of fem</vt:lpstr>
      <vt:lpstr>Commands we used</vt:lpstr>
      <vt:lpstr>PowerPoint Presentation</vt:lpstr>
      <vt:lpstr>CONCLUSION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MECH203 TERM PROJECT Aır Compressor</dc:title>
  <dc:creator>EMIR KAAN SONAY</dc:creator>
  <cp:lastModifiedBy>Erkin Püren</cp:lastModifiedBy>
  <cp:revision>48</cp:revision>
  <dcterms:created xsi:type="dcterms:W3CDTF">2021-12-28T21:12:35Z</dcterms:created>
  <dcterms:modified xsi:type="dcterms:W3CDTF">2022-01-06T14:39:57Z</dcterms:modified>
</cp:coreProperties>
</file>